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4"/>
  </p:notesMasterIdLst>
  <p:sldIdLst>
    <p:sldId id="256" r:id="rId2"/>
    <p:sldId id="401" r:id="rId3"/>
    <p:sldId id="471" r:id="rId4"/>
    <p:sldId id="424" r:id="rId5"/>
    <p:sldId id="406" r:id="rId6"/>
    <p:sldId id="378" r:id="rId7"/>
    <p:sldId id="46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04" r:id="rId16"/>
    <p:sldId id="461" r:id="rId17"/>
    <p:sldId id="415" r:id="rId18"/>
    <p:sldId id="416" r:id="rId19"/>
    <p:sldId id="417" r:id="rId20"/>
    <p:sldId id="462" r:id="rId21"/>
    <p:sldId id="418" r:id="rId22"/>
    <p:sldId id="473" r:id="rId23"/>
    <p:sldId id="474" r:id="rId24"/>
    <p:sldId id="458" r:id="rId25"/>
    <p:sldId id="459" r:id="rId26"/>
    <p:sldId id="419" r:id="rId27"/>
    <p:sldId id="463" r:id="rId28"/>
    <p:sldId id="420" r:id="rId29"/>
    <p:sldId id="425" r:id="rId30"/>
    <p:sldId id="472" r:id="rId31"/>
    <p:sldId id="426" r:id="rId32"/>
    <p:sldId id="427" r:id="rId33"/>
    <p:sldId id="429" r:id="rId34"/>
    <p:sldId id="450" r:id="rId35"/>
    <p:sldId id="430" r:id="rId36"/>
    <p:sldId id="433" r:id="rId37"/>
    <p:sldId id="464" r:id="rId38"/>
    <p:sldId id="465" r:id="rId39"/>
    <p:sldId id="466" r:id="rId40"/>
    <p:sldId id="438" r:id="rId41"/>
    <p:sldId id="439" r:id="rId42"/>
    <p:sldId id="467" r:id="rId43"/>
    <p:sldId id="468" r:id="rId44"/>
    <p:sldId id="469" r:id="rId45"/>
    <p:sldId id="470" r:id="rId46"/>
    <p:sldId id="446" r:id="rId47"/>
    <p:sldId id="428" r:id="rId48"/>
    <p:sldId id="408" r:id="rId49"/>
    <p:sldId id="280" r:id="rId50"/>
    <p:sldId id="423" r:id="rId51"/>
    <p:sldId id="281" r:id="rId52"/>
    <p:sldId id="287" r:id="rId53"/>
    <p:sldId id="288" r:id="rId54"/>
    <p:sldId id="289" r:id="rId55"/>
    <p:sldId id="290" r:id="rId56"/>
    <p:sldId id="379" r:id="rId57"/>
    <p:sldId id="292" r:id="rId58"/>
    <p:sldId id="293" r:id="rId59"/>
    <p:sldId id="294" r:id="rId60"/>
    <p:sldId id="295" r:id="rId61"/>
    <p:sldId id="296" r:id="rId62"/>
    <p:sldId id="297" r:id="rId63"/>
    <p:sldId id="298" r:id="rId64"/>
    <p:sldId id="299" r:id="rId65"/>
    <p:sldId id="300" r:id="rId66"/>
    <p:sldId id="381" r:id="rId67"/>
    <p:sldId id="305" r:id="rId68"/>
    <p:sldId id="334" r:id="rId69"/>
    <p:sldId id="335" r:id="rId70"/>
    <p:sldId id="336" r:id="rId71"/>
    <p:sldId id="306" r:id="rId72"/>
    <p:sldId id="338" r:id="rId73"/>
    <p:sldId id="339" r:id="rId74"/>
    <p:sldId id="340" r:id="rId75"/>
    <p:sldId id="307" r:id="rId76"/>
    <p:sldId id="308" r:id="rId77"/>
    <p:sldId id="342" r:id="rId78"/>
    <p:sldId id="384" r:id="rId79"/>
    <p:sldId id="385" r:id="rId80"/>
    <p:sldId id="386" r:id="rId81"/>
    <p:sldId id="387" r:id="rId82"/>
    <p:sldId id="388" r:id="rId83"/>
    <p:sldId id="389" r:id="rId84"/>
    <p:sldId id="390" r:id="rId85"/>
    <p:sldId id="391" r:id="rId86"/>
    <p:sldId id="309" r:id="rId87"/>
    <p:sldId id="409" r:id="rId88"/>
    <p:sldId id="412" r:id="rId89"/>
    <p:sldId id="414" r:id="rId90"/>
    <p:sldId id="413" r:id="rId91"/>
    <p:sldId id="382" r:id="rId92"/>
    <p:sldId id="411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1C86D0-4C7D-41DB-90D9-4B7E28C5EEF7}">
          <p14:sldIdLst>
            <p14:sldId id="256"/>
            <p14:sldId id="401"/>
            <p14:sldId id="471"/>
            <p14:sldId id="424"/>
            <p14:sldId id="406"/>
            <p14:sldId id="378"/>
            <p14:sldId id="460"/>
            <p14:sldId id="451"/>
            <p14:sldId id="452"/>
            <p14:sldId id="453"/>
            <p14:sldId id="454"/>
            <p14:sldId id="455"/>
            <p14:sldId id="456"/>
            <p14:sldId id="457"/>
            <p14:sldId id="404"/>
            <p14:sldId id="461"/>
            <p14:sldId id="415"/>
            <p14:sldId id="416"/>
            <p14:sldId id="417"/>
            <p14:sldId id="462"/>
            <p14:sldId id="418"/>
            <p14:sldId id="473"/>
            <p14:sldId id="474"/>
            <p14:sldId id="458"/>
            <p14:sldId id="459"/>
            <p14:sldId id="419"/>
            <p14:sldId id="463"/>
            <p14:sldId id="420"/>
            <p14:sldId id="425"/>
            <p14:sldId id="472"/>
            <p14:sldId id="426"/>
            <p14:sldId id="427"/>
            <p14:sldId id="429"/>
            <p14:sldId id="450"/>
            <p14:sldId id="430"/>
            <p14:sldId id="433"/>
            <p14:sldId id="464"/>
            <p14:sldId id="465"/>
            <p14:sldId id="466"/>
            <p14:sldId id="438"/>
            <p14:sldId id="439"/>
            <p14:sldId id="467"/>
            <p14:sldId id="468"/>
            <p14:sldId id="469"/>
            <p14:sldId id="470"/>
            <p14:sldId id="446"/>
            <p14:sldId id="428"/>
            <p14:sldId id="408"/>
            <p14:sldId id="280"/>
            <p14:sldId id="423"/>
            <p14:sldId id="281"/>
            <p14:sldId id="287"/>
            <p14:sldId id="288"/>
            <p14:sldId id="289"/>
            <p14:sldId id="290"/>
            <p14:sldId id="379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</p14:sldIdLst>
        </p14:section>
        <p14:section name="Untitled Section" id="{0E69BB3E-FEF7-4D0F-A7B5-FC3E702DF484}">
          <p14:sldIdLst>
            <p14:sldId id="381"/>
            <p14:sldId id="305"/>
            <p14:sldId id="334"/>
            <p14:sldId id="335"/>
            <p14:sldId id="336"/>
            <p14:sldId id="306"/>
            <p14:sldId id="338"/>
            <p14:sldId id="339"/>
            <p14:sldId id="340"/>
            <p14:sldId id="307"/>
            <p14:sldId id="308"/>
            <p14:sldId id="342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09"/>
            <p14:sldId id="409"/>
            <p14:sldId id="412"/>
            <p14:sldId id="414"/>
            <p14:sldId id="413"/>
            <p14:sldId id="382"/>
            <p14:sldId id="4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gh, Chanan" initials="SC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9FC"/>
    <a:srgbClr val="04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71" autoAdjust="0"/>
  </p:normalViewPr>
  <p:slideViewPr>
    <p:cSldViewPr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20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7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35721-4BBD-4B47-B64D-26D00D6591F5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FE450-E8A8-460B-80FB-71479DF03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0CC6CB-88D9-404D-89BC-8B935CAD6311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53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1794B5-5FA0-45C2-B73C-59D7F13C65C3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37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F2CADB-9DA5-4737-B8BE-1BB52DEE0501}" type="slidenum">
              <a:rPr lang="en-US" altLang="en-US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02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2F015D-DB12-4440-AACA-E0E93F8A6B72}" type="slidenum">
              <a:rPr lang="en-US" altLang="en-US"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7038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63DD73-63B2-40B5-BCF5-4BFD3E3F942C}" type="slidenum">
              <a:rPr lang="en-US" altLang="en-US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36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AB1C5F-C9A8-44DE-B25F-6C74964D2CEE}" type="slidenum">
              <a:rPr lang="en-US" altLang="en-US"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45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ED651A-47AB-49BB-A408-556E62E05C6C}" type="slidenum">
              <a:rPr lang="en-US" altLang="en-US"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2A2F93-3A78-4175-8428-5D3AE4412798}" type="slidenum">
              <a:rPr lang="en-US" altLang="en-US">
                <a:latin typeface="Calibri" panose="020F0502020204030204" pitchFamily="34" charset="0"/>
              </a:rPr>
              <a:pPr eaLnBrk="1" hangingPunct="1"/>
              <a:t>47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6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7DF086-745D-4921-8C64-293546D9D237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226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FF1767-7AF0-467D-8B76-5F0FEDF69A3D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756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4AA8EC-9D1F-4DA7-8118-6C1EDD97A117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5742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01AF6B-9FAF-4861-9DC9-748E07E4A0CA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0801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83D46A-E00B-479A-BE5F-8E59FD1DFFAA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082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378FE0-7AB5-42F5-9BAC-05FB2BEFA536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6755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89206A-80F1-42B6-BA31-9D5B00D048D9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8884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7C70C6-EED4-475B-A2A1-7560F4EF509B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8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jpeg"/><Relationship Id="rId4" Type="http://schemas.openxmlformats.org/officeDocument/2006/relationships/image" Target="../media/image4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jpeg"/><Relationship Id="rId4" Type="http://schemas.openxmlformats.org/officeDocument/2006/relationships/image" Target="../media/image4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jpeg"/><Relationship Id="rId4" Type="http://schemas.openxmlformats.org/officeDocument/2006/relationships/image" Target="../media/image4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jpeg"/><Relationship Id="rId4" Type="http://schemas.openxmlformats.org/officeDocument/2006/relationships/image" Target="../media/image44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jpeg"/><Relationship Id="rId4" Type="http://schemas.openxmlformats.org/officeDocument/2006/relationships/image" Target="../media/image44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jpeg"/><Relationship Id="rId4" Type="http://schemas.openxmlformats.org/officeDocument/2006/relationships/image" Target="../media/image44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5.vsdx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emf"/><Relationship Id="rId5" Type="http://schemas.openxmlformats.org/officeDocument/2006/relationships/package" Target="../embeddings/Microsoft_Visio_Drawing6.vsdx"/><Relationship Id="rId4" Type="http://schemas.openxmlformats.org/officeDocument/2006/relationships/image" Target="../media/image44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7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jpeg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package" Target="../embeddings/Microsoft_Visio_Drawing8.vsdx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8.png"/><Relationship Id="rId4" Type="http://schemas.openxmlformats.org/officeDocument/2006/relationships/image" Target="../media/image4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9.vsdx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0.png"/><Relationship Id="rId4" Type="http://schemas.openxmlformats.org/officeDocument/2006/relationships/image" Target="../media/image46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0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jpeg"/><Relationship Id="rId4" Type="http://schemas.openxmlformats.org/officeDocument/2006/relationships/image" Target="../media/image46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jpeg"/><Relationship Id="rId4" Type="http://schemas.openxmlformats.org/officeDocument/2006/relationships/image" Target="../media/image46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2.vsdx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40.png"/><Relationship Id="rId4" Type="http://schemas.openxmlformats.org/officeDocument/2006/relationships/image" Target="../media/image46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.jpeg"/><Relationship Id="rId4" Type="http://schemas.openxmlformats.org/officeDocument/2006/relationships/image" Target="../media/image46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package" Target="../embeddings/Microsoft_Visio_Drawing14.vsdx"/><Relationship Id="rId7" Type="http://schemas.openxmlformats.org/officeDocument/2006/relationships/image" Target="../media/image2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50.png"/><Relationship Id="rId4" Type="http://schemas.openxmlformats.org/officeDocument/2006/relationships/image" Target="../media/image46.emf"/><Relationship Id="rId9" Type="http://schemas.openxmlformats.org/officeDocument/2006/relationships/image" Target="../media/image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.jpeg"/><Relationship Id="rId4" Type="http://schemas.openxmlformats.org/officeDocument/2006/relationships/image" Target="../media/image47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6.vsdx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8.emf"/><Relationship Id="rId5" Type="http://schemas.openxmlformats.org/officeDocument/2006/relationships/package" Target="../embeddings/Microsoft_Visio_Drawing17.vsdx"/><Relationship Id="rId4" Type="http://schemas.openxmlformats.org/officeDocument/2006/relationships/image" Target="../media/image47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8.vsdx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9.emf"/><Relationship Id="rId5" Type="http://schemas.openxmlformats.org/officeDocument/2006/relationships/package" Target="../embeddings/Microsoft_Visio_Drawing19.vsdx"/><Relationship Id="rId4" Type="http://schemas.openxmlformats.org/officeDocument/2006/relationships/image" Target="../media/image47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0.vsdx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0.emf"/><Relationship Id="rId5" Type="http://schemas.openxmlformats.org/officeDocument/2006/relationships/package" Target="../embeddings/Microsoft_Visio_Drawing21.vsdx"/><Relationship Id="rId4" Type="http://schemas.openxmlformats.org/officeDocument/2006/relationships/image" Target="../media/image4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.jpeg"/><Relationship Id="rId4" Type="http://schemas.openxmlformats.org/officeDocument/2006/relationships/image" Target="../media/image47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3.vsdx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80.png"/><Relationship Id="rId4" Type="http://schemas.openxmlformats.org/officeDocument/2006/relationships/image" Target="../media/image48.e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.jpeg"/><Relationship Id="rId4" Type="http://schemas.openxmlformats.org/officeDocument/2006/relationships/image" Target="../media/image47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package" Target="../embeddings/Microsoft_Visio_Drawing25.vsdx"/><Relationship Id="rId7" Type="http://schemas.openxmlformats.org/officeDocument/2006/relationships/image" Target="../media/image30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90.png"/><Relationship Id="rId4" Type="http://schemas.openxmlformats.org/officeDocument/2006/relationships/image" Target="../media/image47.emf"/><Relationship Id="rId9" Type="http://schemas.openxmlformats.org/officeDocument/2006/relationships/image" Target="../media/image2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.jpeg"/><Relationship Id="rId4" Type="http://schemas.openxmlformats.org/officeDocument/2006/relationships/image" Target="../media/image52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7.vsdx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4.emf"/><Relationship Id="rId5" Type="http://schemas.openxmlformats.org/officeDocument/2006/relationships/package" Target="../embeddings/Microsoft_Visio_Drawing28.vsdx"/><Relationship Id="rId4" Type="http://schemas.openxmlformats.org/officeDocument/2006/relationships/image" Target="../media/image52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9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jpeg"/><Relationship Id="rId5" Type="http://schemas.openxmlformats.org/officeDocument/2006/relationships/image" Target="../media/image55.JPG"/><Relationship Id="rId4" Type="http://schemas.openxmlformats.org/officeDocument/2006/relationships/image" Target="../media/image54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0.vsdx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11.png"/><Relationship Id="rId4" Type="http://schemas.openxmlformats.org/officeDocument/2006/relationships/image" Target="../media/image54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1.vsdx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20.png"/><Relationship Id="rId4" Type="http://schemas.openxmlformats.org/officeDocument/2006/relationships/image" Target="../media/image54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.jpeg"/><Relationship Id="rId4" Type="http://schemas.openxmlformats.org/officeDocument/2006/relationships/image" Target="../media/image54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.jpeg"/><Relationship Id="rId4" Type="http://schemas.openxmlformats.org/officeDocument/2006/relationships/image" Target="../media/image52.e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9878"/>
            <a:ext cx="7924800" cy="1691322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Reliability Evaluation of Smart Grid including the </a:t>
            </a:r>
            <a:r>
              <a:rPr lang="en-US" sz="36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Cyber-physical Interactions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7772400" cy="2057400"/>
          </a:xfrm>
        </p:spPr>
        <p:txBody>
          <a:bodyPr>
            <a:noAutofit/>
          </a:bodyPr>
          <a:lstStyle/>
          <a:p>
            <a:pPr algn="ctr"/>
            <a:r>
              <a:rPr lang="en-US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Chanan Singh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Regents Professor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Electrical and Computer Engineering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A&amp;M University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Station, TX 77843, USA</a:t>
            </a:r>
          </a:p>
        </p:txBody>
      </p:sp>
      <p:pic>
        <p:nvPicPr>
          <p:cNvPr id="5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7869" y="4680857"/>
            <a:ext cx="3219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DLP 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Bangkok, Dec 14,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dirty="0" smtClean="0"/>
              <a:t>Current </a:t>
            </a:r>
            <a:r>
              <a:rPr lang="en-US" altLang="en-US" sz="3200" dirty="0" smtClean="0"/>
              <a:t>Techniques</a:t>
            </a:r>
            <a:r>
              <a:rPr lang="en-US" altLang="en-US" sz="3200" dirty="0" smtClean="0"/>
              <a:t>: </a:t>
            </a:r>
            <a:r>
              <a:rPr lang="en-US" altLang="en-US" sz="3200" dirty="0" smtClean="0"/>
              <a:t>Dimensions </a:t>
            </a:r>
            <a:r>
              <a:rPr lang="en-US" altLang="en-US" sz="3200" dirty="0" smtClean="0"/>
              <a:t>of </a:t>
            </a:r>
            <a:r>
              <a:rPr lang="en-US" altLang="en-US" sz="3200" dirty="0" smtClean="0"/>
              <a:t>Their Development</a:t>
            </a:r>
            <a:endParaRPr lang="en-US" altLang="en-US" sz="32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System coverage: What part of the system is modeled.</a:t>
            </a:r>
          </a:p>
          <a:p>
            <a:pPr eaLnBrk="1" hangingPunct="1"/>
            <a:r>
              <a:rPr lang="en-US" altLang="en-US" b="1" dirty="0" smtClean="0"/>
              <a:t>Solution approaches: </a:t>
            </a:r>
          </a:p>
          <a:p>
            <a:pPr lvl="1" eaLnBrk="1" hangingPunct="1"/>
            <a:r>
              <a:rPr lang="en-US" altLang="en-US" b="1" dirty="0" smtClean="0"/>
              <a:t>What models are used </a:t>
            </a:r>
            <a:r>
              <a:rPr lang="en-US" altLang="en-US" b="1" dirty="0" smtClean="0"/>
              <a:t> and</a:t>
            </a:r>
            <a:endParaRPr lang="en-US" altLang="en-US" b="1" dirty="0" smtClean="0"/>
          </a:p>
          <a:p>
            <a:pPr lvl="1" eaLnBrk="1" hangingPunct="1"/>
            <a:r>
              <a:rPr lang="en-US" altLang="en-US" b="1" dirty="0" smtClean="0"/>
              <a:t>the mathematical methods employed for </a:t>
            </a:r>
            <a:r>
              <a:rPr lang="en-US" altLang="en-US" b="1" dirty="0" smtClean="0"/>
              <a:t>their solution</a:t>
            </a:r>
            <a:r>
              <a:rPr lang="en-US" altLang="en-US" b="1" dirty="0" smtClean="0"/>
              <a:t>.</a:t>
            </a:r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228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794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Level of System </a:t>
            </a:r>
            <a:r>
              <a:rPr lang="en-US" altLang="en-US" dirty="0"/>
              <a:t>C</a:t>
            </a:r>
            <a:r>
              <a:rPr lang="en-US" altLang="en-US" b="1" dirty="0" smtClean="0"/>
              <a:t>overage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800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Generating capacity reliability evaluation(HL1): basic objective is to determine adequacy of generation to meet demand with a given probability.</a:t>
            </a:r>
          </a:p>
          <a:p>
            <a:pPr lvl="1" indent="-3190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Single area: Transmission assumed capable of transporting power from generation to load. Conceptually all generation and load in an area assumed connected to one bus. </a:t>
            </a:r>
          </a:p>
          <a:p>
            <a:pPr lvl="1" indent="-3190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Multi-area: Inter-area tie line constraints are considered. Intra-area constraints considered only indirectly.</a:t>
            </a:r>
          </a:p>
          <a:p>
            <a:pPr lvl="1" indent="-319088" eaLnBrk="1" hangingPunct="1">
              <a:buFont typeface="Wingdings" panose="05000000000000000000" pitchFamily="2" charset="2"/>
              <a:buChar char="§"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674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Single Area &amp; Multi-Area </a:t>
            </a:r>
            <a:r>
              <a:rPr lang="en-US" altLang="en-US" dirty="0"/>
              <a:t>M</a:t>
            </a:r>
            <a:r>
              <a:rPr lang="en-US" altLang="en-US" dirty="0" smtClean="0"/>
              <a:t>odels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457200" y="2362200"/>
          <a:ext cx="33147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0" r:id="rId3" imgW="3209544" imgH="1252728" progId="Visio.Drawing.3">
                  <p:embed/>
                </p:oleObj>
              </mc:Choice>
              <mc:Fallback>
                <p:oleObj r:id="rId3" imgW="3209544" imgH="1252728" progId="Visio.Drawing.3">
                  <p:embed/>
                  <p:pic>
                    <p:nvPicPr>
                      <p:cNvPr id="102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7499"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3314700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105400" y="2133600"/>
          <a:ext cx="27908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1" r:id="rId5" imgW="3703320" imgH="2734056" progId="Visio.Drawing.3">
                  <p:embed/>
                </p:oleObj>
              </mc:Choice>
              <mc:Fallback>
                <p:oleObj r:id="rId5" imgW="3703320" imgH="2734056" progId="Visio.Drawing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829" t="1741" r="12859" b="1393"/>
                      <a:stretch>
                        <a:fillRect/>
                      </a:stretch>
                    </p:blipFill>
                    <p:spPr bwMode="auto">
                      <a:xfrm>
                        <a:off x="5105400" y="2133600"/>
                        <a:ext cx="2790825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746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4419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Area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5867400"/>
            <a:ext cx="307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 Area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smtClean="0"/>
              <a:t>Level of System </a:t>
            </a:r>
            <a:r>
              <a:rPr lang="en-US" altLang="en-US" sz="4000" dirty="0"/>
              <a:t>C</a:t>
            </a:r>
            <a:r>
              <a:rPr lang="en-US" altLang="en-US" sz="4000" b="1" dirty="0" smtClean="0"/>
              <a:t>overage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Composite system reliability evaluation(HL2): joint treatment of generation and bulk transmission. 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 smtClean="0"/>
              <a:t>Constraints imposed by the capacity and impedance of transmission lines are considered.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 smtClean="0"/>
              <a:t>Voltage constraints may also be considered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b="1" dirty="0" smtClean="0"/>
              <a:t>Distribution system reliability(HL3): given the reliability at  distribution substation, determine the reliability at customer level.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b="1" dirty="0" smtClean="0"/>
              <a:t>Special topics: reliability of protection systems and their impact on system reliability.</a:t>
            </a:r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743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smtClean="0"/>
              <a:t>Composite </a:t>
            </a:r>
            <a:r>
              <a:rPr lang="en-US" altLang="en-US" sz="4000" dirty="0" smtClean="0"/>
              <a:t>System </a:t>
            </a:r>
            <a:r>
              <a:rPr lang="en-US" altLang="en-US" sz="4000" dirty="0" smtClean="0"/>
              <a:t>&amp; Distribution </a:t>
            </a:r>
            <a:r>
              <a:rPr lang="en-US" altLang="en-US" sz="4000" dirty="0" smtClean="0"/>
              <a:t>System</a:t>
            </a:r>
            <a:endParaRPr lang="en-US" altLang="en-US" sz="4000" dirty="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8389"/>
            <a:ext cx="4857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http://www.tpub.com/content/construction/14027/img/14027_6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791789"/>
            <a:ext cx="39528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5410200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Composite System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76370" y="5410200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69492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Solution Approaches in Power </a:t>
            </a:r>
            <a:r>
              <a:rPr lang="en-US" altLang="en-US" dirty="0"/>
              <a:t>S</a:t>
            </a:r>
            <a:r>
              <a:rPr lang="en-US" altLang="en-US" b="1" dirty="0" smtClean="0"/>
              <a:t>ystem </a:t>
            </a:r>
            <a:r>
              <a:rPr lang="en-US" altLang="en-US" dirty="0"/>
              <a:t>R</a:t>
            </a:r>
            <a:r>
              <a:rPr lang="en-US" altLang="en-US" b="1" dirty="0" smtClean="0"/>
              <a:t>eliability </a:t>
            </a:r>
            <a:r>
              <a:rPr lang="en-US" altLang="en-US" dirty="0"/>
              <a:t>E</a:t>
            </a:r>
            <a:r>
              <a:rPr lang="en-US" altLang="en-US" b="1" dirty="0" smtClean="0"/>
              <a:t>valuation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Analytical methods: mostly used in single, multi-area and distribution system models.</a:t>
            </a:r>
          </a:p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Monte Carlo simulation; mostly used in multi-area and composite system models.</a:t>
            </a:r>
          </a:p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Intelligent search techniques: still in development stage for either increasing the efficiency of analytical or simulation or providing an alternative to Monte Carlo simulation.</a:t>
            </a:r>
          </a:p>
          <a:p>
            <a:pPr lvl="1"/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Hybrid: mixing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different approaches for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flexibility and strength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 of assumptions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running through the developed models and methods :</a:t>
            </a:r>
          </a:p>
          <a:p>
            <a:pPr lvl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independence of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cyber part is perfectly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reliable and always functions as it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should.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Approaches</a:t>
            </a:r>
            <a:endParaRPr lang="en-US" dirty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917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A General </a:t>
            </a:r>
            <a:r>
              <a:rPr lang="en-US" altLang="en-US" dirty="0"/>
              <a:t>S</a:t>
            </a:r>
            <a:r>
              <a:rPr lang="en-US" altLang="en-US" b="1" dirty="0" smtClean="0"/>
              <a:t>chematic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91993" y="1219200"/>
            <a:ext cx="8153400" cy="49530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93" y="14478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893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System Models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dirty="0" smtClean="0"/>
              <a:t>System </a:t>
            </a:r>
            <a:r>
              <a:rPr lang="en-US" sz="2400" b="1" dirty="0" smtClean="0"/>
              <a:t>model complexity </a:t>
            </a:r>
            <a:r>
              <a:rPr lang="en-US" sz="2400" b="1" dirty="0" smtClean="0"/>
              <a:t>depend upon the intended application.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dirty="0" smtClean="0"/>
              <a:t>For single area studies the model is fairly simple unless operating considerations are included.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dirty="0" smtClean="0"/>
              <a:t>For multi-area studies the system model is more complex.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dirty="0" smtClean="0"/>
              <a:t>Presently composite level represents the highest level of complexity.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b="1" dirty="0" smtClean="0"/>
              <a:t>Even at this level, complicating issues like the impact of protective relay malfunctions is generally excluded.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b="1" dirty="0" smtClean="0"/>
              <a:t>Load is assumed forecast and its responsiveness to market conditions and type of generation available is not modeled in detail.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276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State Identification and Selection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/>
              <a:t>Not possible </a:t>
            </a:r>
            <a:r>
              <a:rPr lang="en-US" altLang="en-US" b="1" dirty="0" smtClean="0"/>
              <a:t>to consider </a:t>
            </a:r>
            <a:r>
              <a:rPr lang="en-US" altLang="en-US" b="1" dirty="0" smtClean="0"/>
              <a:t>all </a:t>
            </a:r>
            <a:r>
              <a:rPr lang="en-US" altLang="en-US" b="1" dirty="0" smtClean="0"/>
              <a:t>system states because of dimensionality issue.</a:t>
            </a:r>
          </a:p>
          <a:p>
            <a:pPr eaLnBrk="1" hangingPunct="1"/>
            <a:r>
              <a:rPr lang="en-US" altLang="en-US" b="1" dirty="0" smtClean="0"/>
              <a:t>Analytical methods try to meet challenge of dimensionality by state merging, truncation and implicit enumeration.</a:t>
            </a:r>
          </a:p>
          <a:p>
            <a:pPr eaLnBrk="1" hangingPunct="1"/>
            <a:r>
              <a:rPr lang="en-US" altLang="en-US" b="1" dirty="0" smtClean="0"/>
              <a:t>Monte Carlo simulation meets this challenge by sampling.</a:t>
            </a:r>
          </a:p>
          <a:p>
            <a:pPr eaLnBrk="1" hangingPunct="1"/>
            <a:r>
              <a:rPr lang="en-US" altLang="en-US" b="1" dirty="0" smtClean="0"/>
              <a:t>Recently emerging intelligent search techniques, focus is on identifying dominant failure states.</a:t>
            </a:r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429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3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b="1" dirty="0" smtClean="0"/>
              <a:t>Introduction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8153400" cy="5410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Modern power systems are integration of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part, or primary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consisting of 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current carrying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 for power delivery and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yber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part or secondary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 consisting of 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computing, communication and protection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systems.</a:t>
            </a: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1" indent="0">
              <a:buNone/>
            </a:pP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 interface - power systems are not fully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automated.</a:t>
            </a: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States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683837"/>
              </p:ext>
            </p:extLst>
          </p:nvPr>
        </p:nvGraphicFramePr>
        <p:xfrm>
          <a:off x="2514600" y="1366720"/>
          <a:ext cx="4876800" cy="4888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2" r:id="rId3" imgW="3344658" imgH="3352291" progId="Visio.Drawing.6">
                  <p:embed/>
                </p:oleObj>
              </mc:Choice>
              <mc:Fallback>
                <p:oleObj r:id="rId3" imgW="3344658" imgH="3352291" progId="Visio.Drawing.6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366720"/>
                        <a:ext cx="4876800" cy="48883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095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State Evaluation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226425" cy="495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In any method, the selected state needs to be evaluated to determine if the objectives of the system are satisfied.</a:t>
            </a:r>
          </a:p>
          <a:p>
            <a:pPr eaLnBrk="1" hangingPunct="1"/>
            <a:r>
              <a:rPr lang="en-US" altLang="en-US" b="1" dirty="0" smtClean="0"/>
              <a:t>This may be simple addition or subtraction.</a:t>
            </a:r>
          </a:p>
          <a:p>
            <a:pPr eaLnBrk="1" hangingPunct="1"/>
            <a:r>
              <a:rPr lang="en-US" altLang="en-US" b="1" dirty="0" smtClean="0"/>
              <a:t>This may need a transportation type </a:t>
            </a:r>
            <a:r>
              <a:rPr lang="en-US" altLang="en-US" b="1" dirty="0" smtClean="0"/>
              <a:t>model.</a:t>
            </a:r>
            <a:endParaRPr lang="en-US" altLang="en-US" b="1" dirty="0" smtClean="0"/>
          </a:p>
          <a:p>
            <a:pPr eaLnBrk="1" hangingPunct="1"/>
            <a:r>
              <a:rPr lang="en-US" altLang="en-US" b="1" dirty="0" smtClean="0"/>
              <a:t>Or more time consuming DC or AC power flow model.</a:t>
            </a:r>
          </a:p>
          <a:p>
            <a:pPr eaLnBrk="1" hangingPunct="1"/>
            <a:endParaRPr lang="en-US" altLang="en-US" b="1" dirty="0" smtClean="0"/>
          </a:p>
          <a:p>
            <a:pPr eaLnBrk="1" hangingPunct="1"/>
            <a:endParaRPr lang="en-US" altLang="en-US" b="1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0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Non-sequential or sampling.</a:t>
            </a:r>
          </a:p>
          <a:p>
            <a:r>
              <a:rPr lang="en-US" b="1" dirty="0" smtClean="0"/>
              <a:t>Sequential simulation.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74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Sample component states proportional to their probabilities.</a:t>
            </a:r>
          </a:p>
          <a:p>
            <a:r>
              <a:rPr lang="en-US" b="1" dirty="0" smtClean="0"/>
              <a:t>Construct system states from component states.</a:t>
            </a:r>
          </a:p>
          <a:p>
            <a:r>
              <a:rPr lang="en-US" b="1" dirty="0" smtClean="0"/>
              <a:t>Evaluate system states.</a:t>
            </a:r>
          </a:p>
          <a:p>
            <a:r>
              <a:rPr lang="en-US" b="1" dirty="0" smtClean="0"/>
              <a:t>Estimate indices.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Non-sequential Simulation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89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" y="2749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Sequential Monte Carlo Simulation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sz="3600" dirty="0" smtClean="0"/>
              <a:t>Creating possible system history </a:t>
            </a:r>
            <a:endParaRPr lang="en-US" sz="36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481328"/>
            <a:ext cx="82296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1: </a:t>
            </a:r>
            <a:r>
              <a:rPr lang="en-US" b="1" dirty="0"/>
              <a:t>Set the initial state of all components as UP and set the simulation time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Step 2: </a:t>
            </a:r>
            <a:r>
              <a:rPr lang="en-US" b="1" dirty="0"/>
              <a:t>For </a:t>
            </a:r>
            <a:r>
              <a:rPr lang="en-US" b="1" dirty="0" smtClean="0"/>
              <a:t>each </a:t>
            </a:r>
            <a:r>
              <a:rPr lang="en-US" b="1" dirty="0"/>
              <a:t>component, draw a random decimal number </a:t>
            </a:r>
            <a:r>
              <a:rPr lang="en-US" b="1" dirty="0" smtClean="0"/>
              <a:t>between </a:t>
            </a:r>
            <a:r>
              <a:rPr lang="en-US" b="1" dirty="0"/>
              <a:t>0 and 1 </a:t>
            </a:r>
            <a:r>
              <a:rPr lang="en-US" b="1" dirty="0" smtClean="0"/>
              <a:t>and </a:t>
            </a:r>
            <a:r>
              <a:rPr lang="en-US" b="1" dirty="0"/>
              <a:t>u</a:t>
            </a:r>
            <a:r>
              <a:rPr lang="en-US" b="1" dirty="0" smtClean="0"/>
              <a:t>sing  random number and transition rate </a:t>
            </a:r>
            <a:r>
              <a:rPr lang="en-US" sz="2800" b="1" dirty="0" smtClean="0"/>
              <a:t>determine the time to next transition of each component.</a:t>
            </a:r>
          </a:p>
          <a:p>
            <a:endParaRPr lang="en-US" b="1" dirty="0"/>
          </a:p>
        </p:txBody>
      </p:sp>
      <p:pic>
        <p:nvPicPr>
          <p:cNvPr id="5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1094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342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Step 3: Find the minimum </a:t>
            </a:r>
            <a:r>
              <a:rPr lang="en-US" sz="2800" b="1" dirty="0" smtClean="0"/>
              <a:t>time to transition, </a:t>
            </a:r>
            <a:r>
              <a:rPr lang="en-US" sz="2800" b="1" dirty="0"/>
              <a:t>change the state of the corresponding </a:t>
            </a:r>
            <a:r>
              <a:rPr lang="en-US" sz="2800" b="1" dirty="0" smtClean="0"/>
              <a:t>component q, </a:t>
            </a:r>
            <a:r>
              <a:rPr lang="en-US" sz="2800" b="1" dirty="0"/>
              <a:t>and update the total time</a:t>
            </a:r>
            <a:r>
              <a:rPr lang="en-US" sz="2800" b="1" dirty="0" smtClean="0"/>
              <a:t>.</a:t>
            </a:r>
          </a:p>
          <a:p>
            <a:r>
              <a:rPr lang="en-US" sz="2800" b="1" dirty="0"/>
              <a:t>Step 4: Change the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b="1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/>
              <a:t> component’s state accordingly. </a:t>
            </a:r>
            <a:endParaRPr lang="en-US" sz="2800" b="1" dirty="0" smtClean="0"/>
          </a:p>
          <a:p>
            <a:r>
              <a:rPr lang="en-US" sz="2800" b="1" dirty="0"/>
              <a:t>Step </a:t>
            </a:r>
            <a:r>
              <a:rPr lang="en-US" sz="2800" b="1" dirty="0" smtClean="0"/>
              <a:t>5: </a:t>
            </a:r>
            <a:r>
              <a:rPr lang="en-US" sz="2800" b="1" dirty="0"/>
              <a:t>Perform a network power flow analysis to assess system operation </a:t>
            </a:r>
            <a:r>
              <a:rPr lang="en-US" sz="2800" b="1" dirty="0" smtClean="0"/>
              <a:t>states. </a:t>
            </a:r>
            <a:r>
              <a:rPr lang="en-US" sz="2800" b="1" dirty="0"/>
              <a:t>Update system-wide reliability indices</a:t>
            </a:r>
            <a:r>
              <a:rPr lang="en-US" sz="2800" b="1" dirty="0" smtClean="0"/>
              <a:t>.</a:t>
            </a:r>
          </a:p>
          <a:p>
            <a:r>
              <a:rPr lang="en-US" sz="2800" b="1" dirty="0"/>
              <a:t>Repeat steps 2</a:t>
            </a:r>
            <a:r>
              <a:rPr lang="en-US" sz="2800" b="1" dirty="0" smtClean="0"/>
              <a:t>–5 </a:t>
            </a:r>
            <a:r>
              <a:rPr lang="en-US" sz="2800" b="1" dirty="0"/>
              <a:t>until convergence is achieved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109728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Creating possible system history</a:t>
            </a:r>
            <a:endParaRPr lang="en-US" dirty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067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Observations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 smtClean="0"/>
              <a:t>Two parts of a power system: Current carrying part and cyber part.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 smtClean="0"/>
              <a:t>To this day, power system reliability methods have focused primarily on current carrying part.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 smtClean="0"/>
              <a:t>Dimensionality and complexity are two major challenges in power system reliability analysis.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 smtClean="0"/>
              <a:t>Dimensionality arises from a large number of components and combination of possible states.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 smtClean="0"/>
              <a:t>Complexity arises from complex interrelationship between components and modification of system behavior by operating strategies.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altLang="en-US" sz="2000" b="1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altLang="en-US" dirty="0" smtClean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1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800" b="1" dirty="0"/>
              <a:t>Capacity and admittance of components </a:t>
            </a:r>
            <a:r>
              <a:rPr lang="en-US" altLang="en-US" sz="2800" b="1" dirty="0" smtClean="0"/>
              <a:t>distinguish </a:t>
            </a:r>
            <a:r>
              <a:rPr lang="en-US" altLang="en-US" sz="2800" b="1" dirty="0"/>
              <a:t>power system from some other </a:t>
            </a:r>
            <a:r>
              <a:rPr lang="en-US" altLang="en-US" sz="2800" b="1" dirty="0" smtClean="0"/>
              <a:t>systems and increase complexity.</a:t>
            </a:r>
            <a:endParaRPr lang="en-US" altLang="en-US" sz="28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b="1" dirty="0"/>
              <a:t>Demarcation of power system into hierarchical levels has been beneficial for guiding the development of reliability </a:t>
            </a:r>
            <a:r>
              <a:rPr lang="en-US" altLang="en-US" sz="2800" b="1" dirty="0" smtClean="0"/>
              <a:t>methods.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b="1" dirty="0"/>
              <a:t>B</a:t>
            </a:r>
            <a:r>
              <a:rPr lang="en-US" altLang="en-US" sz="2800" b="1" dirty="0" smtClean="0"/>
              <a:t>ut it has </a:t>
            </a:r>
            <a:r>
              <a:rPr lang="en-US" altLang="en-US" sz="2800" b="1" dirty="0"/>
              <a:t>also narrowed its focus leading to ignoring interfaces outside this framework.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095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Future of Power Systems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600" b="1" dirty="0"/>
              <a:t>P</a:t>
            </a:r>
            <a:r>
              <a:rPr lang="en-US" altLang="en-US" sz="2600" b="1" dirty="0" smtClean="0"/>
              <a:t>ower systems of the future will be different from past.</a:t>
            </a:r>
          </a:p>
          <a:p>
            <a:pPr eaLnBrk="1" hangingPunct="1"/>
            <a:r>
              <a:rPr lang="en-US" altLang="en-US" sz="2600" b="1" dirty="0" smtClean="0"/>
              <a:t>Two major factors contributing to this change: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600" b="1" dirty="0" smtClean="0"/>
              <a:t>Large penetration of renewable energy sources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600" b="1" dirty="0" err="1" smtClean="0"/>
              <a:t>Smartization</a:t>
            </a:r>
            <a:r>
              <a:rPr lang="en-US" altLang="en-US" sz="2600" b="1" dirty="0" smtClean="0"/>
              <a:t> of  </a:t>
            </a:r>
            <a:r>
              <a:rPr lang="en-US" altLang="en-US" sz="2600" b="1" dirty="0" smtClean="0"/>
              <a:t>grid </a:t>
            </a:r>
            <a:r>
              <a:rPr lang="en-US" altLang="en-US" sz="2600" b="1" dirty="0" smtClean="0"/>
              <a:t> </a:t>
            </a:r>
            <a:r>
              <a:rPr lang="en-US" altLang="en-US" sz="2600" b="1" dirty="0" smtClean="0"/>
              <a:t>backed by federal government.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600" b="1" dirty="0" smtClean="0"/>
              <a:t>Installation of hardware for interactive relationship between the supplier and consumer will add to complexity and interdependency between the cyber and physical parts.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600" b="1" dirty="0" smtClean="0"/>
              <a:t>Complexity and interdependency will introduce more sources of problems and make reliability analysis more challenging.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altLang="en-US" sz="1800" b="1" dirty="0" smtClean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612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4952" y="603069"/>
            <a:ext cx="8153400" cy="990600"/>
          </a:xfrm>
        </p:spPr>
        <p:txBody>
          <a:bodyPr/>
          <a:lstStyle/>
          <a:p>
            <a:r>
              <a:rPr lang="en-US" altLang="en-US" sz="2800" b="1" dirty="0" smtClean="0"/>
              <a:t>Possible Approaches to Reliability </a:t>
            </a:r>
            <a:r>
              <a:rPr lang="en-US" altLang="en-US" sz="2800" dirty="0" smtClean="0"/>
              <a:t>Modeling</a:t>
            </a:r>
            <a:r>
              <a:rPr lang="en-US" altLang="en-US" sz="2800" b="1" dirty="0" smtClean="0"/>
              <a:t> for Future Power Systems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614952" y="16002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altLang="en-US" sz="2800" b="1" dirty="0" smtClean="0"/>
              <a:t>Complexity and dimensionality make reliability analysis of the entire system in a single step computationally intractable.</a:t>
            </a:r>
          </a:p>
          <a:p>
            <a:r>
              <a:rPr lang="en-US" altLang="en-US" sz="2800" b="1" dirty="0" smtClean="0"/>
              <a:t>Even for the current carrying part alone, it is not computationally efficient to model all the components distinctly and simultaneously.</a:t>
            </a:r>
          </a:p>
          <a:p>
            <a:r>
              <a:rPr lang="en-US" altLang="en-US" sz="2800" b="1" dirty="0" smtClean="0"/>
              <a:t>Some consolidation at the subsystem level is generally necessary.</a:t>
            </a:r>
          </a:p>
          <a:p>
            <a:r>
              <a:rPr lang="en-US" altLang="en-US" sz="2800" b="1" dirty="0" smtClean="0"/>
              <a:t>Also it is necessary to move sequentially in analysis.</a:t>
            </a:r>
          </a:p>
          <a:p>
            <a:endParaRPr lang="en-US" altLang="en-US" dirty="0" smtClean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7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Complexity is increasing with more monitoring, control and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communications functions.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Sources of failure: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physical components ( power/current carrying),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failures in cyber network – hard and soft,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failures.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Contemporary power system reliability methods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 focused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almost entirely on the failure of physical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componen</a:t>
            </a:r>
            <a:r>
              <a:rPr lang="en-US" altLang="en-US" sz="2800" b="1" dirty="0" smtClean="0"/>
              <a:t>ts.</a:t>
            </a:r>
            <a:endParaRPr lang="en-US" altLang="en-US" sz="28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93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Local impact</a:t>
            </a:r>
          </a:p>
          <a:p>
            <a:r>
              <a:rPr lang="en-US" b="1" dirty="0" smtClean="0"/>
              <a:t>Degradation impact</a:t>
            </a:r>
          </a:p>
          <a:p>
            <a:r>
              <a:rPr lang="en-US" b="1" dirty="0" smtClean="0"/>
              <a:t>Catastrophic impact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Categories of Impact of Cyber 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06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Modeling Local Effects of Cyber Failures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b="1" dirty="0" smtClean="0"/>
              <a:t>More interested in continuity of signals rather than capacity of links</a:t>
            </a:r>
          </a:p>
          <a:p>
            <a:r>
              <a:rPr lang="en-US" altLang="en-US" b="1" dirty="0" smtClean="0"/>
              <a:t>Analytical methods like cut-sets or Monte Carlo could be used.</a:t>
            </a:r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8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Degradation Effects of Cyber Failures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b="1" dirty="0" smtClean="0"/>
              <a:t>Degrade the ability of system for optimal use of current carrying part.</a:t>
            </a:r>
          </a:p>
          <a:p>
            <a:r>
              <a:rPr lang="en-US" altLang="en-US" b="1" dirty="0" smtClean="0"/>
              <a:t>More serious than the local effects</a:t>
            </a:r>
          </a:p>
          <a:p>
            <a:r>
              <a:rPr lang="en-US" altLang="en-US" b="1" dirty="0" smtClean="0"/>
              <a:t>Perhaps still could use continuity criterion making state evaluation less time consuming.</a:t>
            </a:r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3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An Example </a:t>
            </a:r>
            <a:r>
              <a:rPr lang="en-US" dirty="0" smtClean="0"/>
              <a:t>of Local and Degradation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2242-56F7-4444-BCF1-37FAA560292F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M. Sadegh Modarresi</a:t>
            </a:r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609600"/>
            <a:ext cx="7772400" cy="4201711"/>
          </a:xfrm>
        </p:spPr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7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7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Smart Homes </a:t>
            </a:r>
            <a:r>
              <a:rPr lang="en-US" dirty="0"/>
              <a:t>H</a:t>
            </a:r>
            <a:r>
              <a:rPr lang="en-US" dirty="0" smtClean="0"/>
              <a:t>elping </a:t>
            </a:r>
            <a:r>
              <a:rPr lang="en-US" dirty="0"/>
              <a:t>S</a:t>
            </a:r>
            <a:r>
              <a:rPr lang="en-US" dirty="0" smtClean="0"/>
              <a:t>mart </a:t>
            </a:r>
            <a:r>
              <a:rPr lang="en-US" dirty="0"/>
              <a:t>G</a:t>
            </a:r>
            <a:r>
              <a:rPr lang="en-US" dirty="0" smtClean="0"/>
              <a:t>rid Functionality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6477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Creating Spinning Reserve in Day Ahead Market</a:t>
            </a:r>
          </a:p>
          <a:p>
            <a:r>
              <a:rPr lang="en-US" b="1" dirty="0" smtClean="0"/>
              <a:t>Using</a:t>
            </a:r>
            <a:r>
              <a:rPr lang="en-US" b="1" dirty="0" smtClean="0"/>
              <a:t> </a:t>
            </a:r>
            <a:r>
              <a:rPr lang="en-US" b="1" dirty="0" smtClean="0"/>
              <a:t>In Ground Swimming Pools</a:t>
            </a:r>
          </a:p>
        </p:txBody>
      </p:sp>
      <p:pic>
        <p:nvPicPr>
          <p:cNvPr id="5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1094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49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9878"/>
            <a:ext cx="8018622" cy="113087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How to Gain </a:t>
            </a:r>
            <a:r>
              <a:rPr lang="en-US" dirty="0"/>
              <a:t>F</a:t>
            </a:r>
            <a:r>
              <a:rPr lang="en-US" dirty="0" smtClean="0"/>
              <a:t>lexibility?</a:t>
            </a:r>
            <a:br>
              <a:rPr lang="en-US" dirty="0" smtClean="0"/>
            </a:br>
            <a:r>
              <a:rPr lang="en-US" dirty="0" smtClean="0"/>
              <a:t>Case of the reserve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9590"/>
            <a:ext cx="7467600" cy="379333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Through conventional </a:t>
            </a:r>
            <a:r>
              <a:rPr lang="en-US" sz="2400" b="1" dirty="0" smtClean="0"/>
              <a:t>power plants </a:t>
            </a:r>
            <a:r>
              <a:rPr lang="en-US" sz="2400" b="1" dirty="0"/>
              <a:t>scheduling</a:t>
            </a:r>
          </a:p>
          <a:p>
            <a:pPr lvl="1"/>
            <a:r>
              <a:rPr lang="en-US" b="1" dirty="0" smtClean="0"/>
              <a:t>Advantage: Almost a firm capacity</a:t>
            </a:r>
          </a:p>
          <a:p>
            <a:pPr lvl="1"/>
            <a:r>
              <a:rPr lang="en-US" b="1" dirty="0" smtClean="0"/>
              <a:t>Disadvantage: </a:t>
            </a:r>
          </a:p>
          <a:p>
            <a:pPr lvl="2"/>
            <a:r>
              <a:rPr lang="en-US" b="1" dirty="0" smtClean="0"/>
              <a:t>Deliverability</a:t>
            </a:r>
          </a:p>
          <a:p>
            <a:pPr lvl="2"/>
            <a:r>
              <a:rPr lang="en-US" b="1" dirty="0" smtClean="0"/>
              <a:t>Constraint on the unit capacity</a:t>
            </a:r>
          </a:p>
          <a:p>
            <a:pPr lvl="2"/>
            <a:endParaRPr lang="en-US" dirty="0" smtClean="0"/>
          </a:p>
          <a:p>
            <a:r>
              <a:rPr lang="en-US" sz="2400" b="1" dirty="0"/>
              <a:t>By using the flexibility of the demand itself</a:t>
            </a:r>
          </a:p>
          <a:p>
            <a:pPr lvl="1"/>
            <a:r>
              <a:rPr lang="en-US" b="1" dirty="0" smtClean="0"/>
              <a:t>Advantage: Geographical diversity</a:t>
            </a:r>
          </a:p>
          <a:p>
            <a:pPr lvl="1"/>
            <a:r>
              <a:rPr lang="en-US" b="1" dirty="0" smtClean="0"/>
              <a:t>Disadvantage: </a:t>
            </a:r>
          </a:p>
          <a:p>
            <a:pPr lvl="2"/>
            <a:r>
              <a:rPr lang="en-US" b="1" dirty="0" smtClean="0"/>
              <a:t>How much is firm capacity?</a:t>
            </a:r>
          </a:p>
          <a:p>
            <a:pPr lvl="2"/>
            <a:r>
              <a:rPr lang="en-US" b="1" dirty="0" smtClean="0"/>
              <a:t>Customer’s comfort</a:t>
            </a:r>
          </a:p>
          <a:p>
            <a:pPr lvl="1"/>
            <a:endParaRPr lang="en-US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856989" y="3656616"/>
            <a:ext cx="7067811" cy="186630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2242-56F7-4444-BCF1-37FAA560292F}" type="slidenum">
              <a:rPr lang="en-US" smtClean="0"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M. Sadegh Modarresi</a:t>
            </a:r>
            <a:endParaRPr lang="en-US"/>
          </a:p>
        </p:txBody>
      </p:sp>
      <p:pic>
        <p:nvPicPr>
          <p:cNvPr id="7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5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M. Sadegh Modarresi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2242-56F7-4444-BCF1-37FAA560292F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8442" y="210009"/>
            <a:ext cx="824883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+mj-lt"/>
              </a:rPr>
              <a:t>Flexibility </a:t>
            </a:r>
            <a:r>
              <a:rPr lang="en-US" sz="3300" b="1" dirty="0" smtClean="0">
                <a:latin typeface="+mj-lt"/>
              </a:rPr>
              <a:t>Through </a:t>
            </a:r>
            <a:r>
              <a:rPr lang="en-US" sz="3300" b="1" dirty="0">
                <a:latin typeface="+mj-lt"/>
              </a:rPr>
              <a:t>R</a:t>
            </a:r>
            <a:r>
              <a:rPr lang="en-US" sz="3300" b="1" dirty="0" smtClean="0">
                <a:latin typeface="+mj-lt"/>
              </a:rPr>
              <a:t>esidential Demand</a:t>
            </a:r>
          </a:p>
          <a:p>
            <a:r>
              <a:rPr lang="en-US" sz="3300" b="1" dirty="0" smtClean="0">
                <a:latin typeface="+mj-lt"/>
              </a:rPr>
              <a:t> </a:t>
            </a:r>
            <a:endParaRPr lang="en-US" sz="3300" b="1" dirty="0">
              <a:latin typeface="+mj-lt"/>
            </a:endParaRPr>
          </a:p>
          <a:p>
            <a:r>
              <a:rPr lang="en-US" sz="2700" b="1" dirty="0">
                <a:latin typeface="+mj-lt"/>
              </a:rPr>
              <a:t>Why swimming pool pumps was chosen by us?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t="15833" r="11354" b="15695"/>
          <a:stretch/>
        </p:blipFill>
        <p:spPr>
          <a:xfrm>
            <a:off x="289322" y="2502321"/>
            <a:ext cx="2116073" cy="1402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7778" r="14375" b="13889"/>
          <a:stretch/>
        </p:blipFill>
        <p:spPr>
          <a:xfrm>
            <a:off x="2497480" y="2407175"/>
            <a:ext cx="2153306" cy="1581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t="4861" r="33334" b="5972"/>
          <a:stretch/>
        </p:blipFill>
        <p:spPr>
          <a:xfrm>
            <a:off x="4599529" y="2347546"/>
            <a:ext cx="1010101" cy="2007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8442" y="4546651"/>
            <a:ext cx="232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Comfort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61505" y="4546651"/>
            <a:ext cx="17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Privacy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718693" y="4396834"/>
            <a:ext cx="1021556" cy="914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14845" y="4355237"/>
            <a:ext cx="878681" cy="914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43407" y="4376036"/>
            <a:ext cx="1021556" cy="914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61769" y="4483813"/>
            <a:ext cx="206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Comfort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86650" y="4500814"/>
            <a:ext cx="17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Privacy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395" y="2257358"/>
            <a:ext cx="3006510" cy="202674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7061597" y="4451387"/>
            <a:ext cx="850107" cy="914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18722" y="5239425"/>
            <a:ext cx="150019" cy="12636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440" y="19912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00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2242-56F7-4444-BCF1-37FAA560292F}" type="slidenum">
              <a:rPr lang="en-US" smtClean="0"/>
              <a:t>37</a:t>
            </a:fld>
            <a:endParaRPr lang="en-US" dirty="0"/>
          </a:p>
        </p:txBody>
      </p:sp>
      <p:pic>
        <p:nvPicPr>
          <p:cNvPr id="21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52" y="18606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3"/>
          <p:cNvGrpSpPr/>
          <p:nvPr/>
        </p:nvGrpSpPr>
        <p:grpSpPr>
          <a:xfrm>
            <a:off x="1798741" y="1417638"/>
            <a:ext cx="5896166" cy="4477254"/>
            <a:chOff x="2907995" y="1520148"/>
            <a:chExt cx="7861555" cy="5196707"/>
          </a:xfrm>
        </p:grpSpPr>
        <p:pic>
          <p:nvPicPr>
            <p:cNvPr id="23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18" t="42772" r="44092" b="42178"/>
            <a:stretch/>
          </p:blipFill>
          <p:spPr>
            <a:xfrm>
              <a:off x="4861951" y="5665653"/>
              <a:ext cx="1004936" cy="1032096"/>
            </a:xfrm>
            <a:prstGeom prst="rect">
              <a:avLst/>
            </a:prstGeom>
          </p:spPr>
        </p:pic>
        <p:pic>
          <p:nvPicPr>
            <p:cNvPr id="24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18" t="42772" r="44092" b="42178"/>
            <a:stretch/>
          </p:blipFill>
          <p:spPr>
            <a:xfrm>
              <a:off x="5777678" y="5665653"/>
              <a:ext cx="1004936" cy="1032096"/>
            </a:xfrm>
            <a:prstGeom prst="rect">
              <a:avLst/>
            </a:prstGeom>
          </p:spPr>
        </p:pic>
        <p:pic>
          <p:nvPicPr>
            <p:cNvPr id="25" name="Picture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18" t="42772" r="44092" b="42178"/>
            <a:stretch/>
          </p:blipFill>
          <p:spPr>
            <a:xfrm>
              <a:off x="6656812" y="5684759"/>
              <a:ext cx="1004936" cy="103209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564424" y="1520148"/>
              <a:ext cx="3727944" cy="61555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/>
                <a:t>1-2 kW Per Pump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64424" y="2260936"/>
              <a:ext cx="3693747" cy="6155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/>
                <a:t>4-14 Hours Daily</a:t>
              </a:r>
            </a:p>
          </p:txBody>
        </p:sp>
        <p:pic>
          <p:nvPicPr>
            <p:cNvPr id="28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3" t="-1" r="28125" b="-139"/>
            <a:stretch/>
          </p:blipFill>
          <p:spPr>
            <a:xfrm>
              <a:off x="3082011" y="3007787"/>
              <a:ext cx="678626" cy="1156713"/>
            </a:xfrm>
            <a:prstGeom prst="rect">
              <a:avLst/>
            </a:prstGeom>
          </p:spPr>
        </p:pic>
        <p:pic>
          <p:nvPicPr>
            <p:cNvPr id="29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3" t="-1" r="28125" b="-139"/>
            <a:stretch/>
          </p:blipFill>
          <p:spPr>
            <a:xfrm>
              <a:off x="5311707" y="2940512"/>
              <a:ext cx="678626" cy="115671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791696" y="4197283"/>
              <a:ext cx="5931539" cy="61555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≈</a:t>
              </a:r>
              <a:r>
                <a:rPr lang="en-US" sz="2400" dirty="0"/>
                <a:t>1 Million pool pumps in TX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07995" y="4832394"/>
              <a:ext cx="7861555" cy="861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AB15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≈</a:t>
              </a:r>
              <a:r>
                <a:rPr lang="en-US" sz="3600" dirty="0">
                  <a:solidFill>
                    <a:srgbClr val="AB1520"/>
                  </a:solidFill>
                </a:rPr>
                <a:t>1.5 GW flexible capacity</a:t>
              </a:r>
            </a:p>
          </p:txBody>
        </p:sp>
        <p:cxnSp>
          <p:nvCxnSpPr>
            <p:cNvPr id="32" name="Straight Connector 40"/>
            <p:cNvCxnSpPr/>
            <p:nvPr/>
          </p:nvCxnSpPr>
          <p:spPr>
            <a:xfrm flipV="1">
              <a:off x="3756863" y="3543358"/>
              <a:ext cx="1631508" cy="17589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935104" y="3528095"/>
              <a:ext cx="102624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/>
                <a:t>10-20</a:t>
              </a:r>
            </a:p>
          </p:txBody>
        </p:sp>
        <p:pic>
          <p:nvPicPr>
            <p:cNvPr id="34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047" y="2845711"/>
              <a:ext cx="1766307" cy="1190881"/>
            </a:xfrm>
            <a:prstGeom prst="rect">
              <a:avLst/>
            </a:prstGeom>
          </p:spPr>
        </p:pic>
        <p:pic>
          <p:nvPicPr>
            <p:cNvPr id="35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0405" y="2908250"/>
              <a:ext cx="1026019" cy="1026019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280146" y="2486728"/>
              <a:ext cx="1417483" cy="1892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625" dirty="0"/>
                <a:t>=</a:t>
              </a:r>
              <a:endParaRPr lang="en-US" sz="1350" dirty="0"/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Capacity They </a:t>
            </a: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P</a:t>
            </a:r>
            <a:r>
              <a:rPr lang="en-US" dirty="0" smtClean="0"/>
              <a:t>rovide:</a:t>
            </a:r>
            <a:endParaRPr lang="en-US" dirty="0"/>
          </a:p>
        </p:txBody>
      </p:sp>
      <p:sp>
        <p:nvSpPr>
          <p:cNvPr id="38" name="Footer Placeholder 7"/>
          <p:cNvSpPr txBox="1">
            <a:spLocks/>
          </p:cNvSpPr>
          <p:nvPr/>
        </p:nvSpPr>
        <p:spPr>
          <a:xfrm>
            <a:off x="-412130" y="5621048"/>
            <a:ext cx="3086100" cy="273844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© 2017 M. Sadegh Modarresi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2242-56F7-4444-BCF1-37FAA560292F}" type="slidenum">
              <a:rPr lang="en-US" smtClean="0"/>
              <a:t>38</a:t>
            </a:fld>
            <a:endParaRPr lang="en-US" dirty="0"/>
          </a:p>
        </p:txBody>
      </p:sp>
      <p:pic>
        <p:nvPicPr>
          <p:cNvPr id="21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52" y="18606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itle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Benefits for the Customers:</a:t>
            </a:r>
            <a:endParaRPr lang="en-US" dirty="0"/>
          </a:p>
        </p:txBody>
      </p:sp>
      <p:pic>
        <p:nvPicPr>
          <p:cNvPr id="40" name="Content Placeholde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3020" r="20539" b="7331"/>
          <a:stretch/>
        </p:blipFill>
        <p:spPr>
          <a:xfrm>
            <a:off x="6162675" y="2091721"/>
            <a:ext cx="2981325" cy="3305176"/>
          </a:xfrm>
          <a:prstGeom prst="rect">
            <a:avLst/>
          </a:prstGeom>
        </p:spPr>
      </p:pic>
      <p:sp>
        <p:nvSpPr>
          <p:cNvPr id="42" name="Content Placeholder 7"/>
          <p:cNvSpPr txBox="1">
            <a:spLocks/>
          </p:cNvSpPr>
          <p:nvPr/>
        </p:nvSpPr>
        <p:spPr>
          <a:xfrm>
            <a:off x="457199" y="1481328"/>
            <a:ext cx="6858001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b="1" dirty="0" smtClean="0"/>
              <a:t>Time is important for everyone.</a:t>
            </a:r>
          </a:p>
          <a:p>
            <a:r>
              <a:rPr lang="en-US" sz="2800" b="1" dirty="0" smtClean="0"/>
              <a:t>The optimal hours a pool needs to be filtered changes daily as a function of:</a:t>
            </a:r>
          </a:p>
          <a:p>
            <a:pPr lvl="2"/>
            <a:r>
              <a:rPr lang="en-US" sz="2800" b="1" dirty="0" smtClean="0"/>
              <a:t>Weather temperature</a:t>
            </a:r>
          </a:p>
          <a:p>
            <a:pPr lvl="2"/>
            <a:r>
              <a:rPr lang="en-US" sz="2800" b="1" dirty="0" smtClean="0"/>
              <a:t>Usage of the pool</a:t>
            </a:r>
          </a:p>
          <a:p>
            <a:pPr lvl="2"/>
            <a:r>
              <a:rPr lang="en-US" sz="2800" b="1" dirty="0" smtClean="0"/>
              <a:t>Sunlight</a:t>
            </a:r>
          </a:p>
          <a:p>
            <a:r>
              <a:rPr lang="en-US" sz="2800" b="1" dirty="0" smtClean="0"/>
              <a:t>Giving up the control will enhance the comfort of pool </a:t>
            </a:r>
            <a:r>
              <a:rPr lang="en-US" sz="2800" b="1" dirty="0" smtClean="0"/>
              <a:t>owners.</a:t>
            </a:r>
            <a:endParaRPr lang="en-US" sz="2800" b="1" dirty="0"/>
          </a:p>
        </p:txBody>
      </p:sp>
      <p:sp>
        <p:nvSpPr>
          <p:cNvPr id="4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/>
          <a:p>
            <a:r>
              <a:rPr lang="en-US" dirty="0" smtClean="0"/>
              <a:t>© 2017 M. </a:t>
            </a:r>
            <a:r>
              <a:rPr lang="en-US" dirty="0" err="1" smtClean="0"/>
              <a:t>Sadegh</a:t>
            </a:r>
            <a:r>
              <a:rPr lang="en-US" dirty="0" smtClean="0"/>
              <a:t> </a:t>
            </a:r>
            <a:r>
              <a:rPr lang="en-US" dirty="0" err="1" smtClean="0"/>
              <a:t>Modarresi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2242-56F7-4444-BCF1-37FAA560292F}" type="slidenum">
              <a:rPr lang="en-US" smtClean="0"/>
              <a:t>39</a:t>
            </a:fld>
            <a:endParaRPr lang="en-US" dirty="0"/>
          </a:p>
        </p:txBody>
      </p:sp>
      <p:pic>
        <p:nvPicPr>
          <p:cNvPr id="21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52" y="18606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B</a:t>
            </a:r>
            <a:r>
              <a:rPr lang="en-US" dirty="0" smtClean="0"/>
              <a:t>enefits for the Aggregator:</a:t>
            </a:r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57200" y="1481328"/>
            <a:ext cx="6400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b="1" dirty="0" smtClean="0"/>
              <a:t>Providing a part of their ancillary service mandate using pools.</a:t>
            </a:r>
          </a:p>
          <a:p>
            <a:r>
              <a:rPr lang="en-US" b="1" dirty="0" smtClean="0"/>
              <a:t>Potentially participate in the spinning reserve market.</a:t>
            </a:r>
          </a:p>
          <a:p>
            <a:r>
              <a:rPr lang="en-US" b="1" dirty="0" smtClean="0"/>
              <a:t>Energy arbitrage.</a:t>
            </a:r>
          </a:p>
          <a:p>
            <a:r>
              <a:rPr lang="en-US" b="1" dirty="0" smtClean="0"/>
              <a:t>Capital investment? Benefits gained from this investment?</a:t>
            </a:r>
            <a:endParaRPr lang="en-US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/>
          <a:p>
            <a:r>
              <a:rPr lang="en-US" smtClean="0"/>
              <a:t>© 2017 M. Sadegh Modarresi</a:t>
            </a:r>
            <a:endParaRPr lang="en-US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25144" r="11275" b="24530"/>
          <a:stretch/>
        </p:blipFill>
        <p:spPr>
          <a:xfrm>
            <a:off x="5943600" y="2820591"/>
            <a:ext cx="2968823" cy="210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04" y="313518"/>
            <a:ext cx="8103193" cy="5706282"/>
          </a:xfrm>
          <a:prstGeom prst="rect">
            <a:avLst/>
          </a:prstGeom>
        </p:spPr>
      </p:pic>
      <p:pic>
        <p:nvPicPr>
          <p:cNvPr id="3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971" y="12301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9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Inputs, Medium </a:t>
            </a:r>
            <a:r>
              <a:rPr lang="en-US" dirty="0" smtClean="0"/>
              <a:t>and Outcomes: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14" y="2361396"/>
            <a:ext cx="3645368" cy="2187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2" y="2125266"/>
            <a:ext cx="1094939" cy="1094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2" y="3388226"/>
            <a:ext cx="1093413" cy="1093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23" y="4797693"/>
            <a:ext cx="878990" cy="878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96" y="4704726"/>
            <a:ext cx="1441599" cy="971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94" y="4797693"/>
            <a:ext cx="878990" cy="87899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411529" y="2654580"/>
            <a:ext cx="1243985" cy="1580435"/>
            <a:chOff x="9383130" y="3905845"/>
            <a:chExt cx="1658646" cy="210724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130" y="3905845"/>
              <a:ext cx="1523060" cy="152306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534525" y="5612983"/>
              <a:ext cx="150725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Aggregator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66235" y="1161431"/>
            <a:ext cx="1599256" cy="1171625"/>
            <a:chOff x="9554979" y="1650174"/>
            <a:chExt cx="2132341" cy="1562167"/>
          </a:xfrm>
        </p:grpSpPr>
        <p:grpSp>
          <p:nvGrpSpPr>
            <p:cNvPr id="14" name="Group 13"/>
            <p:cNvGrpSpPr/>
            <p:nvPr/>
          </p:nvGrpSpPr>
          <p:grpSpPr>
            <a:xfrm>
              <a:off x="9554979" y="1723645"/>
              <a:ext cx="1948447" cy="1488696"/>
              <a:chOff x="9602653" y="1763256"/>
              <a:chExt cx="1948447" cy="148869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02653" y="1763256"/>
                <a:ext cx="1088586" cy="1088586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0101558" y="2851843"/>
                <a:ext cx="1449542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/>
                  <a:t>Customers</a:t>
                </a: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57084" y="1650174"/>
              <a:ext cx="1130236" cy="1251395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1481" r="11389" b="11111"/>
          <a:stretch/>
        </p:blipFill>
        <p:spPr>
          <a:xfrm>
            <a:off x="628650" y="4649659"/>
            <a:ext cx="1649283" cy="12377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4" t="16852" r="23333" b="17222"/>
          <a:stretch/>
        </p:blipFill>
        <p:spPr>
          <a:xfrm>
            <a:off x="7293815" y="4357340"/>
            <a:ext cx="1334437" cy="12668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95002" y="5624164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M. Sadegh Modarresi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2242-56F7-4444-BCF1-37FAA560292F}" type="slidenum">
              <a:rPr lang="en-US" smtClean="0"/>
              <a:t>40</a:t>
            </a:fld>
            <a:endParaRPr lang="en-US"/>
          </a:p>
        </p:txBody>
      </p:sp>
      <p:pic>
        <p:nvPicPr>
          <p:cNvPr id="23" name="图片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622" y="180879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3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Device: as simple as a </a:t>
            </a:r>
            <a:r>
              <a:rPr lang="en-US" dirty="0" err="1" smtClean="0"/>
              <a:t>Wemo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03" y="1391047"/>
            <a:ext cx="2521744" cy="252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6805" r="25833" b="21806"/>
          <a:stretch/>
        </p:blipFill>
        <p:spPr>
          <a:xfrm>
            <a:off x="1828800" y="1944526"/>
            <a:ext cx="1936183" cy="1547546"/>
          </a:xfrm>
          <a:prstGeom prst="rect">
            <a:avLst/>
          </a:prstGeom>
        </p:spPr>
      </p:pic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M. Sadegh Modarresi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2242-56F7-4444-BCF1-37FAA560292F}" type="slidenum">
              <a:rPr lang="en-US" smtClean="0"/>
              <a:t>41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1690" y="5566507"/>
            <a:ext cx="28969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Source of </a:t>
            </a:r>
            <a:r>
              <a:rPr lang="en-US" sz="900" dirty="0" err="1"/>
              <a:t>Wemo</a:t>
            </a:r>
            <a:r>
              <a:rPr lang="en-US" sz="900" dirty="0"/>
              <a:t> picture: http://www.belkin.com</a:t>
            </a:r>
          </a:p>
        </p:txBody>
      </p:sp>
      <p:pic>
        <p:nvPicPr>
          <p:cNvPr id="8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4027396"/>
            <a:ext cx="6857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222222"/>
                </a:solidFill>
                <a:latin typeface="Roboto"/>
              </a:rPr>
              <a:t>Wemo</a:t>
            </a:r>
            <a:r>
              <a:rPr lang="en-US" sz="2800" dirty="0" smtClean="0">
                <a:solidFill>
                  <a:srgbClr val="222222"/>
                </a:solidFill>
                <a:latin typeface="Roboto"/>
              </a:rPr>
              <a:t> switch enable </a:t>
            </a:r>
            <a:r>
              <a:rPr lang="en-US" sz="2800" dirty="0">
                <a:solidFill>
                  <a:srgbClr val="222222"/>
                </a:solidFill>
                <a:latin typeface="Roboto"/>
              </a:rPr>
              <a:t>users to control home electronics remotely.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45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2242-56F7-4444-BCF1-37FAA560292F}" type="slidenum">
              <a:rPr lang="en-US" smtClean="0"/>
              <a:t>42</a:t>
            </a:fld>
            <a:endParaRPr lang="en-US" dirty="0"/>
          </a:p>
        </p:txBody>
      </p:sp>
      <p:pic>
        <p:nvPicPr>
          <p:cNvPr id="21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52" y="18606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Communication Between the </a:t>
            </a:r>
            <a:r>
              <a:rPr lang="en-US" dirty="0" err="1" smtClean="0"/>
              <a:t>IoT</a:t>
            </a:r>
            <a:r>
              <a:rPr lang="en-US" dirty="0" smtClean="0"/>
              <a:t> Switch and the Control </a:t>
            </a:r>
            <a:r>
              <a:rPr lang="en-US" dirty="0"/>
              <a:t>C</a:t>
            </a:r>
            <a:r>
              <a:rPr lang="en-US" dirty="0" smtClean="0"/>
              <a:t>enter</a:t>
            </a:r>
            <a:endParaRPr lang="en-US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6" y="2257051"/>
            <a:ext cx="3892889" cy="2873261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/>
          <a:p>
            <a:r>
              <a:rPr lang="en-US" smtClean="0"/>
              <a:t>© 2017 M. Sadegh Modarresi</a:t>
            </a:r>
            <a:endParaRPr 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430" y="2344170"/>
            <a:ext cx="3901921" cy="2652999"/>
          </a:xfrm>
          <a:prstGeom prst="rect">
            <a:avLst/>
          </a:prstGeom>
        </p:spPr>
      </p:pic>
      <p:sp>
        <p:nvSpPr>
          <p:cNvPr id="8" name="Striped Right Arrow 3"/>
          <p:cNvSpPr/>
          <p:nvPr/>
        </p:nvSpPr>
        <p:spPr>
          <a:xfrm>
            <a:off x="4040834" y="3374013"/>
            <a:ext cx="625349" cy="639336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285750" y="5500653"/>
            <a:ext cx="822960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dirty="0"/>
              <a:t>Source of image: M. S. </a:t>
            </a:r>
            <a:r>
              <a:rPr lang="en-US" sz="825" dirty="0" err="1"/>
              <a:t>Modarresi</a:t>
            </a:r>
            <a:r>
              <a:rPr lang="en-US" sz="825" dirty="0"/>
              <a:t>, L. </a:t>
            </a:r>
            <a:r>
              <a:rPr lang="en-US" sz="825" dirty="0" err="1"/>
              <a:t>Xie</a:t>
            </a:r>
            <a:r>
              <a:rPr lang="en-US" sz="825" dirty="0"/>
              <a:t>, and C. Singh “Reserves from Controllable Swimming Pool Pumps: Reliability Assessment and Operational Planning,” in 51st Hawaii International Conference on System Sciences (HICSS), January 2018.</a:t>
            </a:r>
          </a:p>
        </p:txBody>
      </p:sp>
    </p:spTree>
    <p:extLst>
      <p:ext uri="{BB962C8B-B14F-4D97-AF65-F5344CB8AC3E}">
        <p14:creationId xmlns:p14="http://schemas.microsoft.com/office/powerpoint/2010/main" val="17721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2242-56F7-4444-BCF1-37FAA560292F}" type="slidenum">
              <a:rPr lang="en-US" smtClean="0"/>
              <a:t>43</a:t>
            </a:fld>
            <a:endParaRPr lang="en-US" dirty="0"/>
          </a:p>
        </p:txBody>
      </p:sp>
      <p:pic>
        <p:nvPicPr>
          <p:cNvPr id="21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52" y="18606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State Space </a:t>
            </a:r>
            <a:r>
              <a:rPr lang="en-US" dirty="0"/>
              <a:t>D</a:t>
            </a:r>
            <a:r>
              <a:rPr lang="en-US" dirty="0" smtClean="0"/>
              <a:t>iagram of Switch and </a:t>
            </a:r>
            <a:r>
              <a:rPr lang="en-US" dirty="0" err="1" smtClean="0"/>
              <a:t>WiFi</a:t>
            </a:r>
            <a:endParaRPr lang="en-US" dirty="0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84" y="4427403"/>
            <a:ext cx="3886200" cy="86418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reflection stA="30000" endPos="65000" dist="50800" dir="5400000" sy="-100000" algn="bl" rotWithShape="0"/>
          </a:effec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/>
          <a:p>
            <a:r>
              <a:rPr lang="en-US" smtClean="0"/>
              <a:t>© 2017 M. Sadegh Modarresi</a:t>
            </a:r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412" y="2052035"/>
            <a:ext cx="3408225" cy="32635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5750" y="5500653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Source of image: M. S. </a:t>
            </a:r>
            <a:r>
              <a:rPr lang="en-US" sz="1400" b="1" dirty="0" err="1"/>
              <a:t>Modarresi</a:t>
            </a:r>
            <a:r>
              <a:rPr lang="en-US" sz="1400" b="1" dirty="0"/>
              <a:t>, L. </a:t>
            </a:r>
            <a:r>
              <a:rPr lang="en-US" sz="1400" b="1" dirty="0" err="1"/>
              <a:t>Xie</a:t>
            </a:r>
            <a:r>
              <a:rPr lang="en-US" sz="1400" b="1" dirty="0"/>
              <a:t>, and C. Singh “Reserves from Controllable Swimming Pool Pumps: Reliability Assessment and Operational Planning,” in 51st Hawaii International Conference on System Sciences (HICSS), January 2018.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0189" y="1417638"/>
                <a:ext cx="481598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𝒂𝒏𝒅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sz="2000" b="1" dirty="0"/>
                  <a:t> are failure rates of switch and </a:t>
                </a:r>
                <a:r>
                  <a:rPr lang="en-US" sz="2000" b="1" dirty="0" err="1"/>
                  <a:t>WiFi</a:t>
                </a:r>
                <a:r>
                  <a:rPr lang="en-US" sz="2000" b="1" dirty="0"/>
                  <a:t> respectively,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𝒂𝒏𝒅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sz="2000" b="1" dirty="0"/>
                  <a:t> are repair rate of the switch and </a:t>
                </a:r>
                <a:r>
                  <a:rPr lang="en-US" sz="2000" b="1" dirty="0" err="1"/>
                  <a:t>WiFi</a:t>
                </a:r>
                <a:r>
                  <a:rPr lang="en-US" sz="2000" b="1" dirty="0"/>
                  <a:t> network respectively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Mode A is the state that we have access to the pump 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Mode B is the states that we do not have access to the pump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89" y="1417638"/>
                <a:ext cx="4815986" cy="2862322"/>
              </a:xfrm>
              <a:prstGeom prst="rect">
                <a:avLst/>
              </a:prstGeom>
              <a:blipFill>
                <a:blip r:embed="rId5"/>
                <a:stretch>
                  <a:fillRect l="-1139" t="-1279" r="-2278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2242-56F7-4444-BCF1-37FAA560292F}" type="slidenum">
              <a:rPr lang="en-US" smtClean="0"/>
              <a:t>44</a:t>
            </a:fld>
            <a:endParaRPr lang="en-US" dirty="0"/>
          </a:p>
        </p:txBody>
      </p:sp>
      <p:pic>
        <p:nvPicPr>
          <p:cNvPr id="21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52" y="18606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Probability distribution of </a:t>
            </a:r>
            <a:r>
              <a:rPr lang="en-US" i="1" smtClean="0"/>
              <a:t>k</a:t>
            </a:r>
            <a:r>
              <a:rPr lang="en-US" smtClean="0"/>
              <a:t> success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1481328"/>
                <a:ext cx="4572000" cy="45259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r>
                  <a:rPr lang="en-US" b="1" dirty="0" smtClean="0"/>
                  <a:t>Each </a:t>
                </a:r>
                <a:r>
                  <a:rPr lang="en-US" b="1" dirty="0"/>
                  <a:t>pool is accessible (</a:t>
                </a:r>
                <a:r>
                  <a:rPr lang="en-US" b="1" dirty="0" smtClean="0"/>
                  <a:t>controllable</a:t>
                </a:r>
                <a:r>
                  <a:rPr lang="en-US" b="1" dirty="0"/>
                  <a:t>) with </a:t>
                </a:r>
                <a:r>
                  <a:rPr lang="en-US" b="1" dirty="0" smtClean="0"/>
                  <a:t>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𝑴𝒐𝒅𝒆𝑨</m:t>
                        </m:r>
                      </m:sub>
                    </m:sSub>
                  </m:oMath>
                </a14:m>
                <a:r>
                  <a:rPr lang="en-US" b="1" dirty="0" smtClean="0"/>
                  <a:t> and not controllable with (1-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𝑴𝒐𝒅𝒆𝑨</m:t>
                        </m:r>
                      </m:sub>
                    </m:sSub>
                  </m:oMath>
                </a14:m>
                <a:r>
                  <a:rPr lang="en-US" b="1" dirty="0" smtClean="0"/>
                  <a:t>)</a:t>
                </a:r>
              </a:p>
              <a:p>
                <a:r>
                  <a:rPr lang="en-US" b="1" dirty="0" smtClean="0"/>
                  <a:t>We can use </a:t>
                </a:r>
                <a:r>
                  <a:rPr lang="en-US" b="1" dirty="0"/>
                  <a:t>Binomial </a:t>
                </a:r>
                <a:r>
                  <a:rPr lang="en-US" b="1" dirty="0" smtClean="0"/>
                  <a:t>distribution for k success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81328"/>
                <a:ext cx="4572000" cy="4525963"/>
              </a:xfrm>
              <a:prstGeom prst="rect">
                <a:avLst/>
              </a:prstGeom>
              <a:blipFill>
                <a:blip r:embed="rId3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/>
          <a:p>
            <a:r>
              <a:rPr lang="en-US" smtClean="0"/>
              <a:t>© 2017 M. Sadegh Modarresi</a:t>
            </a:r>
            <a:endParaRPr lang="en-US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25" y="5343795"/>
            <a:ext cx="7123894" cy="751688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288" y="1143000"/>
            <a:ext cx="3841744" cy="429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2242-56F7-4444-BCF1-37FAA560292F}" type="slidenum">
              <a:rPr lang="en-US" smtClean="0"/>
              <a:t>45</a:t>
            </a:fld>
            <a:endParaRPr lang="en-US" dirty="0"/>
          </a:p>
        </p:txBody>
      </p:sp>
      <p:pic>
        <p:nvPicPr>
          <p:cNvPr id="21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52" y="18606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Probability Distribution of </a:t>
            </a:r>
            <a:r>
              <a:rPr lang="en-US" i="1" dirty="0" smtClean="0"/>
              <a:t>k</a:t>
            </a:r>
            <a:r>
              <a:rPr lang="en-US" dirty="0" smtClean="0"/>
              <a:t> Successes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/>
          <a:p>
            <a:r>
              <a:rPr lang="en-US" smtClean="0"/>
              <a:t>© 2017 M. Sadegh Modarresi</a:t>
            </a:r>
            <a:endParaRPr lang="en-US"/>
          </a:p>
        </p:txBody>
      </p:sp>
      <p:pic>
        <p:nvPicPr>
          <p:cNvPr id="11" name="Content Placeholder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t="4276" r="5689" b="-339"/>
          <a:stretch/>
        </p:blipFill>
        <p:spPr>
          <a:xfrm>
            <a:off x="4082143" y="2329118"/>
            <a:ext cx="5061857" cy="3091543"/>
          </a:xfrm>
          <a:prstGeom prst="rect">
            <a:avLst/>
          </a:prstGeom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506" y="3088210"/>
            <a:ext cx="2500237" cy="2810147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 rotWithShape="1">
          <a:blip r:embed="rId5"/>
          <a:srcRect l="238" r="1" b="26026"/>
          <a:stretch/>
        </p:blipFill>
        <p:spPr>
          <a:xfrm>
            <a:off x="418454" y="1424565"/>
            <a:ext cx="3640340" cy="11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Scheduling the Pool Pumps for Operational Planning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M. Sadegh Modarresi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2242-56F7-4444-BCF1-37FAA560292F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125266"/>
                <a:ext cx="7886700" cy="377309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Firm capacity depends on</a:t>
                </a:r>
              </a:p>
              <a:p>
                <a:pPr lvl="1"/>
                <a:r>
                  <a:rPr lang="en-US" b="1" dirty="0" smtClean="0"/>
                  <a:t>Number of pools,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𝒑𝒐𝒐𝒍𝒔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</a:p>
              <a:p>
                <a:pPr lvl="1"/>
                <a:r>
                  <a:rPr lang="en-US" b="1" dirty="0" smtClean="0"/>
                  <a:t>Reliability parameters of the system</a:t>
                </a:r>
              </a:p>
              <a:p>
                <a:pPr lvl="1"/>
                <a:r>
                  <a:rPr lang="en-US" b="1" dirty="0" smtClean="0"/>
                  <a:t>Threshold requirement of ISO</a:t>
                </a:r>
              </a:p>
              <a:p>
                <a:pPr lvl="1"/>
                <a:r>
                  <a:rPr lang="en-US" b="1" dirty="0"/>
                  <a:t>In ERCOT, Final output of the loads in 10 minutes must be between </a:t>
                </a:r>
                <a:r>
                  <a:rPr lang="en-US" b="1" dirty="0">
                    <a:solidFill>
                      <a:srgbClr val="FF0000"/>
                    </a:solidFill>
                  </a:rPr>
                  <a:t>95% and 150% </a:t>
                </a:r>
                <a:r>
                  <a:rPr lang="en-US" b="1" dirty="0"/>
                  <a:t>of the set-point  to not-to-be punished by the </a:t>
                </a:r>
                <a:r>
                  <a:rPr lang="en-US" b="1" dirty="0" smtClean="0"/>
                  <a:t>market</a:t>
                </a:r>
              </a:p>
              <a:p>
                <a:pPr lvl="1"/>
                <a:r>
                  <a:rPr lang="en-US" b="1" dirty="0" smtClean="0"/>
                  <a:t>For a </a:t>
                </a:r>
                <a:r>
                  <a:rPr lang="en-US" b="1" i="1" dirty="0" smtClean="0"/>
                  <a:t>large</a:t>
                </a:r>
                <a:r>
                  <a:rPr lang="en-US" b="1" dirty="0" smtClean="0"/>
                  <a:t> number of pools, it can be shown that firm capacity can be calculated as </a:t>
                </a:r>
              </a:p>
              <a:p>
                <a:pPr lvl="1"/>
                <a:endParaRPr lang="en-US" b="1" dirty="0"/>
              </a:p>
              <a:p>
                <a:pPr lvl="1"/>
                <a:endParaRPr lang="en-US" b="1" dirty="0" smtClean="0"/>
              </a:p>
              <a:p>
                <a:pPr lvl="1"/>
                <a:r>
                  <a:rPr lang="en-US" b="1" dirty="0" smtClean="0"/>
                  <a:t>Where  D  is the degrading factor</a:t>
                </a:r>
                <a:endParaRPr lang="en-US" b="1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125266"/>
                <a:ext cx="7886700" cy="3773090"/>
              </a:xfrm>
              <a:blipFill>
                <a:blip r:embed="rId2"/>
                <a:stretch>
                  <a:fillRect t="-2908" r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7809" t="17964" r="686" b="18464"/>
          <a:stretch/>
        </p:blipFill>
        <p:spPr>
          <a:xfrm>
            <a:off x="3597831" y="4800600"/>
            <a:ext cx="1564481" cy="475901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5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b="1" smtClean="0"/>
              <a:t>Catastrophic Effects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219200"/>
            <a:ext cx="8153400" cy="4495800"/>
          </a:xfrm>
        </p:spPr>
        <p:txBody>
          <a:bodyPr>
            <a:noAutofit/>
          </a:bodyPr>
          <a:lstStyle/>
          <a:p>
            <a:r>
              <a:rPr lang="en-US" altLang="en-US" sz="3200" b="1" dirty="0" smtClean="0"/>
              <a:t>Stronger interaction between cyber and physical part and analysis </a:t>
            </a:r>
            <a:r>
              <a:rPr lang="en-US" altLang="en-US" sz="3200" b="1" dirty="0" smtClean="0"/>
              <a:t>is</a:t>
            </a:r>
            <a:r>
              <a:rPr lang="en-US" altLang="en-US" sz="3200" b="1" dirty="0" smtClean="0"/>
              <a:t> </a:t>
            </a:r>
            <a:r>
              <a:rPr lang="en-US" altLang="en-US" sz="3200" b="1" dirty="0" smtClean="0"/>
              <a:t>more complex.</a:t>
            </a:r>
          </a:p>
          <a:p>
            <a:r>
              <a:rPr lang="en-US" altLang="en-US" sz="3200" b="1" dirty="0" smtClean="0"/>
              <a:t>In some situations the problem could be simplified by analyzing the cyber part and representing this through a relationship matrix.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b="1" dirty="0" smtClean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3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 concepts and approaches will be explained using an example of a substation.</a:t>
            </a:r>
          </a:p>
          <a:p>
            <a:r>
              <a:rPr lang="en-US" sz="3200" b="1" dirty="0" smtClean="0"/>
              <a:t>The problems, however, extend across the entire grid.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909" y="470998"/>
            <a:ext cx="8229600" cy="1143000"/>
          </a:xfrm>
        </p:spPr>
        <p:txBody>
          <a:bodyPr/>
          <a:lstStyle/>
          <a:p>
            <a:r>
              <a:rPr lang="en-US" dirty="0" smtClean="0"/>
              <a:t>Cyber- Physical Interaction</a:t>
            </a:r>
            <a:endParaRPr lang="en-US" dirty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7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igital Substation as a Cyber-Physical 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ystem</a:t>
            </a:r>
            <a:endParaRPr lang="en-US" sz="28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175905"/>
              </p:ext>
            </p:extLst>
          </p:nvPr>
        </p:nvGraphicFramePr>
        <p:xfrm>
          <a:off x="468343" y="1359158"/>
          <a:ext cx="5246657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" name="Visio" r:id="rId3" imgW="9477354" imgH="7143792" progId="Visio.Drawing.15">
                  <p:embed/>
                </p:oleObj>
              </mc:Choice>
              <mc:Fallback>
                <p:oleObj name="Visio" r:id="rId3" imgW="9477354" imgH="7143792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43" y="1359158"/>
                        <a:ext cx="5246657" cy="396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5397758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An IEC 61850 based protection system for a 230-69 </a:t>
            </a:r>
            <a:r>
              <a:rPr lang="en-US" sz="1600" dirty="0" smtClean="0"/>
              <a:t>kV substation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1219200"/>
            <a:ext cx="2971800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Components (Power-Carrying Components)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8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Transmission Lines</a:t>
            </a:r>
          </a:p>
          <a:p>
            <a:pPr>
              <a:spcAft>
                <a:spcPts val="8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Transformers</a:t>
            </a:r>
          </a:p>
          <a:p>
            <a:pPr>
              <a:spcAft>
                <a:spcPts val="8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Circuit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Breakers</a:t>
            </a:r>
          </a:p>
          <a:p>
            <a:pPr>
              <a:spcAft>
                <a:spcPts val="8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Buses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Components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8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CTs/PTs</a:t>
            </a:r>
          </a:p>
          <a:p>
            <a:pPr>
              <a:spcAft>
                <a:spcPts val="8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Merging Units</a:t>
            </a:r>
          </a:p>
          <a:p>
            <a:pPr>
              <a:spcAft>
                <a:spcPts val="8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Bus</a:t>
            </a:r>
          </a:p>
          <a:p>
            <a:pPr>
              <a:spcAft>
                <a:spcPts val="8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Ethernet Switches</a:t>
            </a:r>
          </a:p>
          <a:p>
            <a:pPr>
              <a:spcAft>
                <a:spcPts val="8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Protection IEDs</a:t>
            </a:r>
          </a:p>
        </p:txBody>
      </p:sp>
      <p:pic>
        <p:nvPicPr>
          <p:cNvPr id="10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8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Emerging  Power Systems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228106"/>
            <a:ext cx="8080375" cy="502029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600" b="1" dirty="0" smtClean="0"/>
              <a:t>Power systems of the future are emerging to be different.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600" b="1" dirty="0" smtClean="0"/>
              <a:t>Two major factors contributing to this change: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600" b="1" dirty="0" smtClean="0"/>
              <a:t>Large penetration of renewable energy sources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600" b="1" dirty="0" smtClean="0"/>
              <a:t>Increasing complexity of cyber part.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600" b="1" dirty="0" smtClean="0"/>
              <a:t>Installation of hardware for interactive relationship between the supplier and consumer will add to complexity and interdependency between the cyber and physical parts.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600" b="1" dirty="0" smtClean="0"/>
              <a:t>Complexity and interdependency will introduce more sources of problems and make reliability analysis more challenging</a:t>
            </a:r>
            <a:r>
              <a:rPr lang="en-US" altLang="en-US" sz="2600" b="1" dirty="0"/>
              <a:t> </a:t>
            </a:r>
            <a:r>
              <a:rPr lang="en-US" altLang="en-US" sz="2600" b="1" dirty="0" smtClean="0"/>
              <a:t>but also more essential.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altLang="en-US" sz="1800" b="1" dirty="0" smtClean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17065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</a:rPr>
              <a:t>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 Detail on the Cyber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06491" y="3029799"/>
            <a:ext cx="220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MU: Merging Unit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IED: Intelligent Electronic Device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HMI: Human Machine Interface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16152" y="1508647"/>
            <a:ext cx="5410200" cy="3323179"/>
            <a:chOff x="1143000" y="2934364"/>
            <a:chExt cx="5410200" cy="3323179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2643262"/>
                </p:ext>
              </p:extLst>
            </p:nvPr>
          </p:nvGraphicFramePr>
          <p:xfrm>
            <a:off x="1143000" y="2934364"/>
            <a:ext cx="5410200" cy="3323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54" name="Visio" r:id="rId3" imgW="5969318" imgH="3664744" progId="Visio.Drawing.11">
                    <p:embed/>
                  </p:oleObj>
                </mc:Choice>
                <mc:Fallback>
                  <p:oleObj name="Visio" r:id="rId3" imgW="5969318" imgH="3664744" progId="Visio.Drawing.11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2934364"/>
                          <a:ext cx="5410200" cy="332317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1143000" y="4038600"/>
              <a:ext cx="5410200" cy="2209800"/>
            </a:xfrm>
            <a:prstGeom prst="rect">
              <a:avLst/>
            </a:prstGeom>
            <a:noFill/>
            <a:ln w="25400">
              <a:solidFill>
                <a:srgbClr val="0404B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10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5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Protection Zone Division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33048"/>
              </p:ext>
            </p:extLst>
          </p:nvPr>
        </p:nvGraphicFramePr>
        <p:xfrm>
          <a:off x="228600" y="733697"/>
          <a:ext cx="60579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" name="Visio" r:id="rId3" imgW="9477354" imgH="7143792" progId="Visio.Drawing.15">
                  <p:embed/>
                </p:oleObj>
              </mc:Choice>
              <mc:Fallback>
                <p:oleObj name="Visio" r:id="rId3" imgW="9477354" imgH="714379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33697"/>
                        <a:ext cx="6057900" cy="3733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348498"/>
              </p:ext>
            </p:extLst>
          </p:nvPr>
        </p:nvGraphicFramePr>
        <p:xfrm>
          <a:off x="5319849" y="3511413"/>
          <a:ext cx="3709851" cy="3322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Fault</a:t>
                      </a: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Locations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Associated Circuit Breakers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Breaker 1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Breaker 2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Breaker 9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Breaker 10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2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Transformer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Breakers 4, 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Breakers 5, 7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Breakers 1, 3, 4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Breakers 2, 3, 5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Breakers 6, 8, 9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Breakers 7, 8, 10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2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of Cyber-Physical 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Interdependency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63583"/>
              </p:ext>
            </p:extLst>
          </p:nvPr>
        </p:nvGraphicFramePr>
        <p:xfrm>
          <a:off x="76200" y="970355"/>
          <a:ext cx="5638800" cy="3913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" name="Visio" r:id="rId3" imgW="9477354" imgH="7143792" progId="Visio.Drawing.15">
                  <p:embed/>
                </p:oleObj>
              </mc:Choice>
              <mc:Fallback>
                <p:oleObj name="Visio" r:id="rId3" imgW="9477354" imgH="714379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970355"/>
                        <a:ext cx="5638800" cy="39132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15000" y="141482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Analysis:</a:t>
            </a:r>
          </a:p>
          <a:p>
            <a:r>
              <a:rPr lang="en-US" sz="2200" b="1" i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fault on Line A</a:t>
            </a:r>
            <a:endParaRPr lang="en-US" sz="2200" b="1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17311" y="1066800"/>
            <a:ext cx="152400" cy="4410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306031"/>
              </p:ext>
            </p:extLst>
          </p:nvPr>
        </p:nvGraphicFramePr>
        <p:xfrm>
          <a:off x="442414" y="5070144"/>
          <a:ext cx="816818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Failure</a:t>
                      </a:r>
                      <a:r>
                        <a:rPr lang="en-US" b="0" baseline="0" dirty="0" smtClean="0">
                          <a:solidFill>
                            <a:srgbClr val="FF0000"/>
                          </a:solidFill>
                        </a:rPr>
                        <a:t> Modes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Physical</a:t>
                      </a:r>
                      <a:r>
                        <a:rPr lang="en-US" b="0" baseline="0" dirty="0" smtClean="0">
                          <a:solidFill>
                            <a:srgbClr val="FF0000"/>
                          </a:solidFill>
                        </a:rPr>
                        <a:t> Components Affected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Probability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Protection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all</a:t>
                      </a:r>
                      <a:r>
                        <a:rPr lang="en-US" sz="1800" baseline="0" dirty="0" smtClean="0"/>
                        <a:t> good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Only Line</a:t>
                      </a:r>
                      <a:r>
                        <a:rPr lang="en-US" sz="1800" baseline="0" dirty="0" smtClean="0"/>
                        <a:t> A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0.996957511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Process</a:t>
                      </a:r>
                      <a:r>
                        <a:rPr lang="en-US" sz="1800" baseline="0" dirty="0" smtClean="0"/>
                        <a:t> bus failed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Entire Substation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0.000009132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Other</a:t>
                      </a:r>
                      <a:r>
                        <a:rPr lang="en-US" sz="1800" i="1" baseline="0" dirty="0" smtClean="0"/>
                        <a:t>*</a:t>
                      </a:r>
                      <a:endParaRPr lang="en-US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Line A</a:t>
                      </a:r>
                      <a:r>
                        <a:rPr lang="en-US" sz="1800" baseline="0" dirty="0" smtClean="0"/>
                        <a:t> and Bus 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0.003033357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15000" y="3380096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*Other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r>
              <a:rPr lang="en-US" sz="1600" i="1" dirty="0"/>
              <a:t>One or more components of MU1, Line </a:t>
            </a:r>
            <a:r>
              <a:rPr lang="en-US" sz="1600" i="1" dirty="0" smtClean="0"/>
              <a:t>Protection Panel, </a:t>
            </a:r>
            <a:r>
              <a:rPr lang="en-US" sz="1600" i="1" dirty="0"/>
              <a:t>CB1 fail to </a:t>
            </a:r>
            <a:r>
              <a:rPr lang="en-US" sz="1600" i="1" dirty="0" smtClean="0"/>
              <a:t>operate. Or Process Bus is in delay state</a:t>
            </a:r>
            <a:endParaRPr lang="en-US" sz="1600" dirty="0"/>
          </a:p>
        </p:txBody>
      </p:sp>
      <p:pic>
        <p:nvPicPr>
          <p:cNvPr id="13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6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Cyber-Physical 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Interdependency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90896" y="1058840"/>
            <a:ext cx="378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Analysis: Primary fault on Line B</a:t>
            </a:r>
            <a:endParaRPr lang="en-US" dirty="0">
              <a:solidFill>
                <a:schemeClr val="accent4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905070"/>
              </p:ext>
            </p:extLst>
          </p:nvPr>
        </p:nvGraphicFramePr>
        <p:xfrm>
          <a:off x="2705682" y="1405836"/>
          <a:ext cx="5715000" cy="1294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Physical</a:t>
                      </a:r>
                      <a:r>
                        <a:rPr lang="en-US" sz="1400" b="0" baseline="0" dirty="0" smtClean="0">
                          <a:solidFill>
                            <a:srgbClr val="FF0000"/>
                          </a:solidFill>
                        </a:rPr>
                        <a:t> Components Affected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Probability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7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Only Line</a:t>
                      </a:r>
                      <a:r>
                        <a:rPr lang="en-US" sz="1400" baseline="0" dirty="0" smtClean="0"/>
                        <a:t> 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0.996957511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Entire Substation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0.000009132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Line B</a:t>
                      </a:r>
                      <a:r>
                        <a:rPr lang="en-US" sz="1400" baseline="0" dirty="0" smtClean="0"/>
                        <a:t> and Bus 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0.003033357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718192" y="2846696"/>
            <a:ext cx="398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Analysis: Primary fault on Line I</a:t>
            </a:r>
            <a:endParaRPr lang="en-US" dirty="0">
              <a:solidFill>
                <a:schemeClr val="accent4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89609"/>
              </p:ext>
            </p:extLst>
          </p:nvPr>
        </p:nvGraphicFramePr>
        <p:xfrm>
          <a:off x="2707388" y="3214048"/>
          <a:ext cx="5715000" cy="1294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Physical</a:t>
                      </a:r>
                      <a:r>
                        <a:rPr lang="en-US" sz="1400" b="0" baseline="0" dirty="0" smtClean="0">
                          <a:solidFill>
                            <a:srgbClr val="FF0000"/>
                          </a:solidFill>
                        </a:rPr>
                        <a:t> Components Affected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Probability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7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Only Line</a:t>
                      </a:r>
                      <a:r>
                        <a:rPr lang="en-US" sz="1400" baseline="0" dirty="0" smtClean="0"/>
                        <a:t> I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0.996957511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Entire Substation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0.000009132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Line I</a:t>
                      </a:r>
                      <a:r>
                        <a:rPr lang="en-US" sz="1400" baseline="0" dirty="0" smtClean="0"/>
                        <a:t> and Bus 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0.003033357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730132" y="4738048"/>
            <a:ext cx="374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Analysis: Primary fault on Line J</a:t>
            </a:r>
            <a:endParaRPr lang="en-US" dirty="0">
              <a:solidFill>
                <a:schemeClr val="accent4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363887"/>
              </p:ext>
            </p:extLst>
          </p:nvPr>
        </p:nvGraphicFramePr>
        <p:xfrm>
          <a:off x="2719329" y="5119048"/>
          <a:ext cx="5715000" cy="1294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Physical</a:t>
                      </a:r>
                      <a:r>
                        <a:rPr lang="en-US" sz="1400" b="0" baseline="0" dirty="0" smtClean="0">
                          <a:solidFill>
                            <a:srgbClr val="FF0000"/>
                          </a:solidFill>
                        </a:rPr>
                        <a:t> Components Affected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Probability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7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Only Line</a:t>
                      </a:r>
                      <a:r>
                        <a:rPr lang="en-US" sz="1400" baseline="0" dirty="0" smtClean="0"/>
                        <a:t> J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0.996957511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Entire Substation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0.000009132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Line J</a:t>
                      </a:r>
                      <a:r>
                        <a:rPr lang="en-US" sz="1400" baseline="0" dirty="0" smtClean="0"/>
                        <a:t> and Bus H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0.003033357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Cyber-Physical 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Interdependency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203059"/>
              </p:ext>
            </p:extLst>
          </p:nvPr>
        </p:nvGraphicFramePr>
        <p:xfrm>
          <a:off x="76200" y="1420755"/>
          <a:ext cx="5181600" cy="3913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" name="Visio" r:id="rId3" imgW="9477354" imgH="7143792" progId="Visio.Drawing.15">
                  <p:embed/>
                </p:oleObj>
              </mc:Choice>
              <mc:Fallback>
                <p:oleObj name="Visio" r:id="rId3" imgW="9477354" imgH="714379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420755"/>
                        <a:ext cx="5181600" cy="39132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62600" y="1009471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Analysis:</a:t>
            </a:r>
            <a:endParaRPr lang="en-US" sz="20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fault on Transformer E</a:t>
            </a:r>
            <a:endParaRPr lang="en-US" sz="2400" b="1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424752" y="1296673"/>
            <a:ext cx="152400" cy="4410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151461"/>
              </p:ext>
            </p:extLst>
          </p:nvPr>
        </p:nvGraphicFramePr>
        <p:xfrm>
          <a:off x="5410200" y="2362200"/>
          <a:ext cx="3314131" cy="288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Physical</a:t>
                      </a: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</a:rPr>
                        <a:t> Components Affected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Probability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Only</a:t>
                      </a:r>
                      <a:r>
                        <a:rPr lang="en-US" sz="1600" baseline="0" dirty="0" smtClean="0"/>
                        <a:t> 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0.996942336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Entire</a:t>
                      </a:r>
                      <a:r>
                        <a:rPr lang="en-US" sz="1600" baseline="0" dirty="0" smtClean="0"/>
                        <a:t> Substation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0.000009132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 and 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0.000015174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 and 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0.000015174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E, C, and 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0.003018182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6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Cyber-Physical 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Interdependency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797827"/>
              </p:ext>
            </p:extLst>
          </p:nvPr>
        </p:nvGraphicFramePr>
        <p:xfrm>
          <a:off x="76200" y="1420755"/>
          <a:ext cx="5181600" cy="3913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" name="Visio" r:id="rId3" imgW="9477354" imgH="7143792" progId="Visio.Drawing.15">
                  <p:embed/>
                </p:oleObj>
              </mc:Choice>
              <mc:Fallback>
                <p:oleObj name="Visio" r:id="rId3" imgW="9477354" imgH="714379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420755"/>
                        <a:ext cx="5181600" cy="39132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86400" y="93327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Analysis:</a:t>
            </a:r>
            <a:endParaRPr lang="en-US" sz="20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fault on Bus C</a:t>
            </a:r>
            <a:endParaRPr lang="en-US" sz="2400" b="1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420755"/>
              </p:ext>
            </p:extLst>
          </p:nvPr>
        </p:nvGraphicFramePr>
        <p:xfrm>
          <a:off x="5410200" y="2280312"/>
          <a:ext cx="3314131" cy="436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Physical</a:t>
                      </a: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</a:rPr>
                        <a:t> Components Affected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Probability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Only</a:t>
                      </a:r>
                      <a:r>
                        <a:rPr lang="en-US" sz="1600" baseline="0" dirty="0" smtClean="0"/>
                        <a:t> 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0.996927163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Entire</a:t>
                      </a:r>
                      <a:r>
                        <a:rPr lang="en-US" sz="1600" baseline="0" dirty="0" smtClean="0"/>
                        <a:t> Substation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0.000009132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and 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0.000015174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 and 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0.000015174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/>
                        <a:t>C</a:t>
                      </a:r>
                      <a:r>
                        <a:rPr lang="en-US" sz="1600" baseline="0" smtClean="0"/>
                        <a:t> </a:t>
                      </a:r>
                      <a:r>
                        <a:rPr lang="en-US" sz="1600" smtClean="0"/>
                        <a:t>and </a:t>
                      </a:r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0.000015174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A, C, and 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2.31*10</a:t>
                      </a:r>
                      <a:r>
                        <a:rPr kumimoji="0" lang="en-US" sz="16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A, C, and 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2.31*10</a:t>
                      </a:r>
                      <a:r>
                        <a:rPr kumimoji="0" lang="en-US" sz="16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C, D, and 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2.31*10</a:t>
                      </a:r>
                      <a:r>
                        <a:rPr kumimoji="0" lang="en-US" sz="16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A, C, D, and 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0.003018182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599368" y="1812880"/>
            <a:ext cx="381000" cy="1153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3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88692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Cyber-Physical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nterface Matrix (CPIM)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410251"/>
              </p:ext>
            </p:extLst>
          </p:nvPr>
        </p:nvGraphicFramePr>
        <p:xfrm>
          <a:off x="762000" y="1676400"/>
          <a:ext cx="8077200" cy="1948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4903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 A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0.9969575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0.0000091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0.0030334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903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 B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0.9969575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0.0000091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0.0030334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903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 I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0.9969575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0.0000091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0.0030334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90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282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H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0.9969272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0.0000091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0.0000152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0.0000152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itle 2"/>
          <p:cNvSpPr txBox="1">
            <a:spLocks/>
          </p:cNvSpPr>
          <p:nvPr/>
        </p:nvSpPr>
        <p:spPr>
          <a:xfrm>
            <a:off x="457200" y="1984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Representing Interdependency for  Reliability  Analysis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822851"/>
              </p:ext>
            </p:extLst>
          </p:nvPr>
        </p:nvGraphicFramePr>
        <p:xfrm>
          <a:off x="762000" y="4287972"/>
          <a:ext cx="80772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 A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Event-1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Event-2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Event-3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Event-4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903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 B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903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 I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90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H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3690927"/>
            <a:ext cx="4979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Consequent Events Matrix (CEM)</a:t>
            </a:r>
            <a:endParaRPr lang="en-US" sz="2800" dirty="0"/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5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System-wide Reliability Evaluation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95203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system reliability </a:t>
            </a:r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 with the use of cyber-physical interface matrix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893175"/>
              </p:ext>
            </p:extLst>
          </p:nvPr>
        </p:nvGraphicFramePr>
        <p:xfrm>
          <a:off x="5334000" y="4572000"/>
          <a:ext cx="2825181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9" name="Visio" r:id="rId3" imgW="9477354" imgH="7143792" progId="Visio.Drawing.15">
                  <p:embed/>
                </p:oleObj>
              </mc:Choice>
              <mc:Fallback>
                <p:oleObj name="Visio" r:id="rId3" imgW="9477354" imgH="7143792" progId="Visio.Drawing.1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572000"/>
                        <a:ext cx="2825181" cy="213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185759"/>
              </p:ext>
            </p:extLst>
          </p:nvPr>
        </p:nvGraphicFramePr>
        <p:xfrm>
          <a:off x="1600200" y="1820663"/>
          <a:ext cx="5572125" cy="243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" name="Visio" r:id="rId5" imgW="7115302" imgH="3124170" progId="Visio.Drawing.15">
                  <p:embed/>
                </p:oleObj>
              </mc:Choice>
              <mc:Fallback>
                <p:oleObj name="Visio" r:id="rId5" imgW="7115302" imgH="3124170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820663"/>
                        <a:ext cx="5572125" cy="2438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ent Arrow 3"/>
          <p:cNvSpPr/>
          <p:nvPr/>
        </p:nvSpPr>
        <p:spPr>
          <a:xfrm rot="16200000">
            <a:off x="3943350" y="4461510"/>
            <a:ext cx="12573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6800" y="3941924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 Part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601980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Cyber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Monte Carlo Simulation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95203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system reliability </a:t>
            </a:r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 with the use of cyber-physical interface matrix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228399"/>
              </p:ext>
            </p:extLst>
          </p:nvPr>
        </p:nvGraphicFramePr>
        <p:xfrm>
          <a:off x="1447800" y="1732682"/>
          <a:ext cx="4571999" cy="2001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" name="Visio" r:id="rId3" imgW="7115302" imgH="3124170" progId="Visio.Drawing.15">
                  <p:embed/>
                </p:oleObj>
              </mc:Choice>
              <mc:Fallback>
                <p:oleObj name="Visio" r:id="rId3" imgW="7115302" imgH="312417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32682"/>
                        <a:ext cx="4571999" cy="2001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590" y="3796620"/>
            <a:ext cx="7620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1: </a:t>
            </a:r>
            <a:r>
              <a:rPr lang="en-US" b="1" dirty="0"/>
              <a:t>Set the initial state of all components as UP and set the simulation time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Step 2: </a:t>
            </a:r>
            <a:r>
              <a:rPr lang="en-US" b="1" dirty="0"/>
              <a:t>For each individual component, draw a random decimal number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/>
              <a:t>between </a:t>
            </a:r>
            <a:r>
              <a:rPr lang="en-US" b="1" dirty="0"/>
              <a:t>0 and 1 to compute the time to the next event.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89796" y="5212393"/>
                <a:ext cx="1604798" cy="666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𝒍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b="1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96" y="5212393"/>
                <a:ext cx="1604798" cy="6666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124200" y="591656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epending </a:t>
            </a:r>
            <a:r>
              <a:rPr lang="en-US" b="1" dirty="0"/>
              <a:t>on whether the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/>
              <a:t> component is UP or DOWN,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/>
              <a:t> or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/>
              <a:t> is used in place of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2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Monte Carlo Simulation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952033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system reliability </a:t>
            </a:r>
            <a:r>
              <a:rPr lang="en-US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 with the use of cyber-physical interface matrix</a:t>
            </a:r>
            <a:endParaRPr lang="en-US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559601"/>
              </p:ext>
            </p:extLst>
          </p:nvPr>
        </p:nvGraphicFramePr>
        <p:xfrm>
          <a:off x="1371601" y="1599738"/>
          <a:ext cx="4571999" cy="2001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" name="Visio" r:id="rId3" imgW="7115302" imgH="3124170" progId="Visio.Drawing.15">
                  <p:embed/>
                </p:oleObj>
              </mc:Choice>
              <mc:Fallback>
                <p:oleObj name="Visio" r:id="rId3" imgW="7115302" imgH="312417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1599738"/>
                        <a:ext cx="4571999" cy="2001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3728194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3: </a:t>
            </a:r>
            <a:r>
              <a:rPr lang="en-US" b="1" dirty="0"/>
              <a:t>Find the minimum time, change the state of the corresponding component, and update the total time</a:t>
            </a:r>
            <a:r>
              <a:rPr lang="en-US" b="1" dirty="0" smtClean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81416" y="5068669"/>
                <a:ext cx="777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</a:t>
                </a:r>
                <a:r>
                  <a:rPr lang="en-US" b="1" dirty="0" smtClean="0"/>
                  <a:t>he </a:t>
                </a:r>
                <a:r>
                  <a:rPr lang="en-US" b="1" dirty="0"/>
                  <a:t>next transition takes place </a:t>
                </a:r>
                <a:r>
                  <a:rPr lang="en-US" b="1" dirty="0" smtClean="0"/>
                  <a:t>by change </a:t>
                </a:r>
                <a:r>
                  <a:rPr lang="en-US" b="1" dirty="0"/>
                  <a:t>of state of </a:t>
                </a:r>
                <a:r>
                  <a:rPr lang="en-US" b="1" dirty="0" smtClean="0"/>
                  <a:t>the </a:t>
                </a:r>
                <a:r>
                  <a:rPr lang="en-US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b="1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b="1" dirty="0" smtClean="0"/>
                  <a:t> </a:t>
                </a:r>
                <a:r>
                  <a:rPr lang="en-US" b="1" dirty="0"/>
                  <a:t>component. The total simulation time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="1" dirty="0"/>
                  <a:t> is increased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b="1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</m:oMath>
                </a14:m>
                <a:r>
                  <a:rPr lang="en-US" b="1" i="1" dirty="0" smtClean="0"/>
                  <a:t>.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16" y="5068669"/>
                <a:ext cx="7772400" cy="646331"/>
              </a:xfrm>
              <a:prstGeom prst="rect">
                <a:avLst/>
              </a:prstGeom>
              <a:blipFill>
                <a:blip r:embed="rId5"/>
                <a:stretch>
                  <a:fillRect l="-706" t="-7477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6800" y="4572000"/>
                <a:ext cx="274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q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, 1≤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72000"/>
                <a:ext cx="274320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029200" y="5791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7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lnSpcReduction="10000"/>
          </a:bodyPr>
          <a:lstStyle/>
          <a:p>
            <a:pPr marL="365760" lvl="1" indent="0">
              <a:buNone/>
            </a:pPr>
            <a:endParaRPr lang="en-US" sz="2800" dirty="0" smtClean="0">
              <a:solidFill>
                <a:schemeClr val="accent4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65760" lvl="1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Security: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Studies deliberate cyber attack scenarios, consequences, and prevention or mitigation strategies.</a:t>
            </a:r>
          </a:p>
          <a:p>
            <a:pPr marL="365760" lvl="1" indent="0">
              <a:buNone/>
            </a:pPr>
            <a:r>
              <a:rPr lang="en-US" sz="28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5760" lvl="1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Reliability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Studies  intrinsic failure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modes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cyber related components and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their impact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power system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reliability. </a:t>
            </a:r>
          </a:p>
          <a:p>
            <a:pPr marL="365760" lvl="1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ltimately both impact the reliability of power supply but the two may require different modeling and methodology. </a:t>
            </a:r>
          </a:p>
          <a:p>
            <a:pPr marL="365760" lvl="1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596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Cyber-Physical Reliability vs Security </a:t>
            </a:r>
            <a:endParaRPr lang="en-US" sz="32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8521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5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Monte Carlo Simulation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911835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system reliability </a:t>
            </a:r>
            <a:r>
              <a:rPr lang="en-US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 with the use of cyber-physical interface matrix</a:t>
            </a:r>
            <a:endParaRPr lang="en-US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539432"/>
              </p:ext>
            </p:extLst>
          </p:nvPr>
        </p:nvGraphicFramePr>
        <p:xfrm>
          <a:off x="1371601" y="1599738"/>
          <a:ext cx="4571999" cy="2001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" name="Visio" r:id="rId3" imgW="7115302" imgH="3124170" progId="Visio.Drawing.15">
                  <p:embed/>
                </p:oleObj>
              </mc:Choice>
              <mc:Fallback>
                <p:oleObj name="Visio" r:id="rId3" imgW="7115302" imgH="312417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1599738"/>
                        <a:ext cx="4571999" cy="2001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3940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4: </a:t>
            </a:r>
            <a:r>
              <a:rPr lang="en-US" b="1" dirty="0"/>
              <a:t>Change the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="1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/>
              <a:t> component’s state accordingly. </a:t>
            </a:r>
            <a:endParaRPr lang="en-US" b="1" dirty="0" smtClean="0"/>
          </a:p>
          <a:p>
            <a:r>
              <a:rPr lang="en-US" b="1" dirty="0" smtClean="0"/>
              <a:t>For </a:t>
            </a:r>
            <a:r>
              <a:rPr lang="en-US" b="1" dirty="0"/>
              <a:t>each component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24200" y="4938001"/>
                <a:ext cx="2209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q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938001"/>
                <a:ext cx="22098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8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Monte Carlo Simulation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952033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system reliability </a:t>
            </a:r>
            <a:r>
              <a:rPr lang="en-US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 with the use of cyber-physical interface matrix</a:t>
            </a:r>
            <a:endParaRPr lang="en-US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367929"/>
              </p:ext>
            </p:extLst>
          </p:nvPr>
        </p:nvGraphicFramePr>
        <p:xfrm>
          <a:off x="1371601" y="1599738"/>
          <a:ext cx="4571999" cy="2001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2" name="Visio" r:id="rId3" imgW="7115302" imgH="3124170" progId="Visio.Drawing.15">
                  <p:embed/>
                </p:oleObj>
              </mc:Choice>
              <mc:Fallback>
                <p:oleObj name="Visio" r:id="rId3" imgW="7115302" imgH="312417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1599738"/>
                        <a:ext cx="4571999" cy="2001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3774744"/>
            <a:ext cx="7620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Step 5: </a:t>
            </a:r>
            <a:r>
              <a:rPr lang="en-US" sz="2000" b="1" dirty="0"/>
              <a:t>If the state of the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b="1" dirty="0"/>
              <a:t> component transits from UP to DOWN, which means a primary fault </a:t>
            </a:r>
            <a:r>
              <a:rPr lang="en-US" sz="2000" b="1" dirty="0" smtClean="0"/>
              <a:t>occurs on </a:t>
            </a:r>
            <a:r>
              <a:rPr lang="en-US" sz="2000" b="1" dirty="0"/>
              <a:t>this component, then the </a:t>
            </a:r>
            <a:r>
              <a:rPr lang="en-US" sz="2000" b="1" dirty="0">
                <a:solidFill>
                  <a:srgbClr val="FF0000"/>
                </a:solidFill>
              </a:rPr>
              <a:t>cyber-physical interface matrix</a:t>
            </a:r>
            <a:r>
              <a:rPr lang="en-US" sz="2000" b="1" dirty="0"/>
              <a:t> is used to determine if there are some subsequent failures causing more components out of service due to the cyber part’s malfunction</a:t>
            </a:r>
            <a:r>
              <a:rPr lang="en-US" sz="2000" dirty="0"/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8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Monte Carlo Simulation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3519" y="83499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system reliability </a:t>
            </a:r>
            <a:r>
              <a:rPr lang="en-US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 with the use of cyber-physical interface matrix</a:t>
            </a:r>
            <a:endParaRPr lang="en-US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534967"/>
              </p:ext>
            </p:extLst>
          </p:nvPr>
        </p:nvGraphicFramePr>
        <p:xfrm>
          <a:off x="1404408" y="1524000"/>
          <a:ext cx="6139392" cy="268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" name="Visio" r:id="rId3" imgW="7115302" imgH="3124170" progId="Visio.Drawing.15">
                  <p:embed/>
                </p:oleObj>
              </mc:Choice>
              <mc:Fallback>
                <p:oleObj name="Visio" r:id="rId3" imgW="7115302" imgH="312417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408" y="1524000"/>
                        <a:ext cx="6139392" cy="268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>
            <a:off x="4572000" y="1447800"/>
            <a:ext cx="140619" cy="4708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54797"/>
              </p:ext>
            </p:extLst>
          </p:nvPr>
        </p:nvGraphicFramePr>
        <p:xfrm>
          <a:off x="990599" y="4953000"/>
          <a:ext cx="7696201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8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33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 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0.9969575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0.0000091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0.0030334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……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……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……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Transformer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0.9969423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0.0000091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0.0000152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0.0000152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0.9969272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0.0000091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0.0000152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0.0000152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941696" y="5634024"/>
            <a:ext cx="7772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867400" y="5081288"/>
            <a:ext cx="140619" cy="4708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2200" y="4245592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</a:t>
            </a:r>
            <a:r>
              <a:rPr lang="en-US" dirty="0" smtClean="0"/>
              <a:t>another </a:t>
            </a:r>
            <a:r>
              <a:rPr lang="en-US" dirty="0"/>
              <a:t>random decimal number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&lt;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≤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3075296" y="1883392"/>
            <a:ext cx="685800" cy="228600"/>
          </a:xfrm>
          <a:prstGeom prst="rightArrow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6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Monte Carlo Simulation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3519" y="77801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system reliability </a:t>
            </a:r>
            <a:r>
              <a:rPr lang="en-US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 with the use of cyber-physical interface matrix</a:t>
            </a:r>
            <a:endParaRPr lang="en-US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515144"/>
              </p:ext>
            </p:extLst>
          </p:nvPr>
        </p:nvGraphicFramePr>
        <p:xfrm>
          <a:off x="1404408" y="1524000"/>
          <a:ext cx="6139392" cy="268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0" name="Visio" r:id="rId3" imgW="7115302" imgH="3124170" progId="Visio.Drawing.15">
                  <p:embed/>
                </p:oleObj>
              </mc:Choice>
              <mc:Fallback>
                <p:oleObj name="Visio" r:id="rId3" imgW="7115302" imgH="312417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408" y="1524000"/>
                        <a:ext cx="6139392" cy="268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>
            <a:off x="4572000" y="1447800"/>
            <a:ext cx="140619" cy="4708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75296" y="1883392"/>
            <a:ext cx="685800" cy="228600"/>
          </a:xfrm>
          <a:prstGeom prst="rightArrow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81000" y="4959896"/>
                <a:ext cx="1828800" cy="772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959896"/>
                <a:ext cx="1828800" cy="7721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62200" y="5029200"/>
            <a:ext cx="6781800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 Transformer E, use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sz="20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/>
              <a:t> </a:t>
            </a:r>
            <a:r>
              <a:rPr lang="en-US" sz="2000" b="1" dirty="0" smtClean="0"/>
              <a:t>in </a:t>
            </a:r>
            <a:r>
              <a:rPr lang="en-US" sz="2000" b="1" dirty="0"/>
              <a:t>place of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500"/>
              </a:spcAft>
            </a:pPr>
            <a:r>
              <a:rPr lang="en-US" sz="2000" b="1" dirty="0" smtClean="0">
                <a:cs typeface="Times New Roman" panose="02020603050405020304" pitchFamily="18" charset="0"/>
              </a:rPr>
              <a:t>For Bus C, use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µ</a:t>
            </a:r>
            <a:r>
              <a:rPr lang="en-US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i,exp</a:t>
            </a:r>
            <a:r>
              <a:rPr lang="en-US" sz="2000" b="1" dirty="0" smtClean="0"/>
              <a:t> in </a:t>
            </a:r>
            <a:r>
              <a:rPr lang="en-US" sz="2000" b="1" dirty="0"/>
              <a:t>place of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b="1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sz="20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i,exp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cs typeface="Times New Roman" panose="02020603050405020304" pitchFamily="18" charset="0"/>
              </a:rPr>
              <a:t>is </a:t>
            </a:r>
            <a:r>
              <a:rPr lang="en-US" sz="2000" b="1" dirty="0" smtClean="0"/>
              <a:t>an </a:t>
            </a:r>
            <a:r>
              <a:rPr lang="en-US" sz="2000" b="1" dirty="0"/>
              <a:t>expedited repair </a:t>
            </a:r>
            <a:r>
              <a:rPr lang="en-US" sz="2000" b="1" dirty="0" smtClean="0"/>
              <a:t>rate, called switching rate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039" y="4539986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to determine the next transition time of Transformer E and Bus C?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5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Monte Carlo Simulation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952033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system reliability </a:t>
            </a:r>
            <a:r>
              <a:rPr lang="en-US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 with the use of cyber-physical interface matrix</a:t>
            </a:r>
            <a:endParaRPr lang="en-US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415440"/>
              </p:ext>
            </p:extLst>
          </p:nvPr>
        </p:nvGraphicFramePr>
        <p:xfrm>
          <a:off x="1404408" y="1524000"/>
          <a:ext cx="6139392" cy="268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4" name="Visio" r:id="rId3" imgW="7115302" imgH="3124170" progId="Visio.Drawing.15">
                  <p:embed/>
                </p:oleObj>
              </mc:Choice>
              <mc:Fallback>
                <p:oleObj name="Visio" r:id="rId3" imgW="7115302" imgH="312417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408" y="1524000"/>
                        <a:ext cx="6139392" cy="268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>
            <a:off x="4572000" y="1447800"/>
            <a:ext cx="140619" cy="4708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75296" y="1883392"/>
            <a:ext cx="685800" cy="228600"/>
          </a:xfrm>
          <a:prstGeom prst="rightArrow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1" y="4495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Step 6: Perform a network power flow analysis to assess system operation states. Update system-wide reliability indices.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" y="5288281"/>
            <a:ext cx="7909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Repeat steps 3–6 until convergence is achieved.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3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Monte Carlo Simulation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952033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system reliability </a:t>
            </a:r>
            <a:r>
              <a:rPr lang="en-US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 with the use of cyber-physical interface matrix</a:t>
            </a:r>
            <a:endParaRPr lang="en-US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619040"/>
              </p:ext>
            </p:extLst>
          </p:nvPr>
        </p:nvGraphicFramePr>
        <p:xfrm>
          <a:off x="129844" y="2460008"/>
          <a:ext cx="41783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9" name="Visio" r:id="rId3" imgW="7115302" imgH="3124170" progId="Visio.Drawing.15">
                  <p:embed/>
                </p:oleObj>
              </mc:Choice>
              <mc:Fallback>
                <p:oleObj name="Visio" r:id="rId3" imgW="7115302" imgH="312417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44" y="2460008"/>
                        <a:ext cx="4178300" cy="182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94096" y="1643416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404BC"/>
                </a:solidFill>
              </a:rPr>
              <a:t>When the simulation finishes, system-wide reliability indices can be obtained.</a:t>
            </a:r>
            <a:endParaRPr lang="en-US" sz="2400" b="1" dirty="0" smtClean="0">
              <a:solidFill>
                <a:srgbClr val="04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43400" y="2326944"/>
                <a:ext cx="2048638" cy="876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𝐿𝑂𝐿𝑃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𝑡𝑜𝑡𝑎𝑙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326944"/>
                <a:ext cx="2048638" cy="8766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06629"/>
              </p:ext>
            </p:extLst>
          </p:nvPr>
        </p:nvGraphicFramePr>
        <p:xfrm>
          <a:off x="4038600" y="4370245"/>
          <a:ext cx="4724400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9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number of iterations simulated;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Equals 1 if load curtailment occurs in the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baseline="30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iteration; otherwise it equals 0;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800" i="1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Simulated time in the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baseline="30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iteration, with the unit of year;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800" i="1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simulated time, with the unit of year.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i="1" baseline="-25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i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Load curtailment during the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sz="1800" kern="1200" baseline="300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iteration, with the unit of MW;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73575" y="3238150"/>
                <a:ext cx="2789225" cy="876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𝐸𝐸𝑁𝑆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∗8760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𝑡𝑜𝑡𝑎𝑙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575" y="3238150"/>
                <a:ext cx="2789225" cy="8766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54623" y="4712985"/>
                <a:ext cx="23791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𝐿𝑂𝐿𝐸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𝐿𝑂𝐿𝑃</m:t>
                      </m:r>
                      <m:r>
                        <a:rPr lang="en-US" i="1">
                          <a:latin typeface="Cambria Math"/>
                        </a:rPr>
                        <m:t>∗8760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623" y="4712985"/>
                <a:ext cx="237917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403527" y="50686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(With the unit of </a:t>
            </a:r>
            <a:r>
              <a:rPr lang="en-US" i="1" dirty="0" smtClean="0"/>
              <a:t>hours/year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86600" y="3429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(With the unit of </a:t>
            </a:r>
            <a:r>
              <a:rPr lang="en-US" i="1" dirty="0" err="1" smtClean="0"/>
              <a:t>MWh</a:t>
            </a:r>
            <a:r>
              <a:rPr lang="en-US" i="1" dirty="0" smtClean="0"/>
              <a:t>/year</a:t>
            </a:r>
            <a:r>
              <a:rPr lang="en-US" dirty="0" smtClean="0"/>
              <a:t> )</a:t>
            </a:r>
            <a:endParaRPr lang="en-US" i="1" dirty="0"/>
          </a:p>
        </p:txBody>
      </p:sp>
      <p:pic>
        <p:nvPicPr>
          <p:cNvPr id="18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9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3400" y="1112838"/>
            <a:ext cx="3810000" cy="639762"/>
          </a:xfrm>
        </p:spPr>
        <p:txBody>
          <a:bodyPr>
            <a:no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 Configuration</a:t>
            </a:r>
            <a:endParaRPr lang="en-US" sz="2400" b="1" i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07074"/>
              </p:ext>
            </p:extLst>
          </p:nvPr>
        </p:nvGraphicFramePr>
        <p:xfrm>
          <a:off x="609600" y="1524001"/>
          <a:ext cx="3626204" cy="502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2" name="Visio" r:id="rId3" imgW="11715704" imgH="16249732" progId="Visio.Drawing.15">
                  <p:embed/>
                </p:oleObj>
              </mc:Choice>
              <mc:Fallback>
                <p:oleObj name="Visio" r:id="rId3" imgW="11715704" imgH="1624973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1"/>
                        <a:ext cx="3626204" cy="50291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67200" y="2096700"/>
            <a:ext cx="4738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size of </a:t>
            </a:r>
            <a:r>
              <a:rPr lang="en-US" sz="2000" b="1" dirty="0" smtClean="0">
                <a:solidFill>
                  <a:srgbClr val="04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b="1" dirty="0">
                <a:solidFill>
                  <a:srgbClr val="04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is small to permit </a:t>
            </a:r>
            <a:r>
              <a:rPr lang="en-US" sz="2000" b="1" dirty="0" smtClean="0">
                <a:solidFill>
                  <a:srgbClr val="04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 time for extension of cyber part and development of interface matrices.</a:t>
            </a:r>
          </a:p>
          <a:p>
            <a:r>
              <a:rPr lang="en-US" sz="2000" b="1" dirty="0" smtClean="0">
                <a:solidFill>
                  <a:srgbClr val="04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000" b="1" dirty="0">
                <a:solidFill>
                  <a:srgbClr val="04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configuration of this system is sufficiently detailed to reflect the actual features of a practical 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154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RBTS Test System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309" y="152400"/>
            <a:ext cx="8167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Illustrating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overall methodology on a standard test system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0118" y="3553500"/>
            <a:ext cx="1371600" cy="58585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3577440"/>
            <a:ext cx="1371600" cy="58585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00200" y="4748150"/>
            <a:ext cx="1066800" cy="58585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86200" y="4687311"/>
            <a:ext cx="41148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Buses 3–5 are extended with cyber configurations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44919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8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 Configuration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51254"/>
              </p:ext>
            </p:extLst>
          </p:nvPr>
        </p:nvGraphicFramePr>
        <p:xfrm>
          <a:off x="523425" y="1066800"/>
          <a:ext cx="329655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7" name="Visio" r:id="rId3" imgW="11715704" imgH="16249732" progId="Visio.Drawing.15">
                  <p:embed/>
                </p:oleObj>
              </mc:Choice>
              <mc:Fallback>
                <p:oleObj name="Visio" r:id="rId3" imgW="11715704" imgH="1624973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25" y="1066800"/>
                        <a:ext cx="3296550" cy="457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491522"/>
              </p:ext>
            </p:extLst>
          </p:nvPr>
        </p:nvGraphicFramePr>
        <p:xfrm>
          <a:off x="4800600" y="2309750"/>
          <a:ext cx="3171825" cy="3296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8" name="Visio" r:id="rId5" imgW="7886592" imgH="8124731" progId="Visio.Drawing.15">
                  <p:embed/>
                </p:oleObj>
              </mc:Choice>
              <mc:Fallback>
                <p:oleObj name="Visio" r:id="rId5" imgW="7886592" imgH="812473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309750"/>
                        <a:ext cx="3171825" cy="32964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80900" y="2914400"/>
            <a:ext cx="1371600" cy="58585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67200" y="10668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xtend </a:t>
            </a:r>
            <a:r>
              <a:rPr lang="en-US" sz="2000" b="1" dirty="0" smtClean="0">
                <a:solidFill>
                  <a:srgbClr val="04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3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RBTS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Test System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with substation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protection configurations.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0" y="5715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part of the RBTS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9925" y="569125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 with cyber part in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 3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1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 Configuration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63107"/>
              </p:ext>
            </p:extLst>
          </p:nvPr>
        </p:nvGraphicFramePr>
        <p:xfrm>
          <a:off x="685800" y="1066800"/>
          <a:ext cx="329655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1" name="Visio" r:id="rId3" imgW="11715704" imgH="16249732" progId="Visio.Drawing.15">
                  <p:embed/>
                </p:oleObj>
              </mc:Choice>
              <mc:Fallback>
                <p:oleObj name="Visio" r:id="rId3" imgW="11715704" imgH="1624973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66800"/>
                        <a:ext cx="3296550" cy="457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33600" y="2914400"/>
            <a:ext cx="1371600" cy="58585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67200" y="10668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xtend </a:t>
            </a:r>
            <a:r>
              <a:rPr lang="en-US" sz="2000" b="1" dirty="0" smtClean="0">
                <a:solidFill>
                  <a:srgbClr val="04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4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RBTS with substation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protection configurations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0" y="5715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part of the RBTS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9925" y="569125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 with cyber part in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 4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253640"/>
              </p:ext>
            </p:extLst>
          </p:nvPr>
        </p:nvGraphicFramePr>
        <p:xfrm>
          <a:off x="4653889" y="2096112"/>
          <a:ext cx="3428999" cy="3518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2" name="Visio" r:id="rId5" imgW="7886592" imgH="8124731" progId="Visio.Drawing.15">
                  <p:embed/>
                </p:oleObj>
              </mc:Choice>
              <mc:Fallback>
                <p:oleObj name="Visio" r:id="rId5" imgW="7886592" imgH="8124731" progId="Visio.Drawing.1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889" y="2096112"/>
                        <a:ext cx="3428999" cy="35188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1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 Configuration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799815"/>
              </p:ext>
            </p:extLst>
          </p:nvPr>
        </p:nvGraphicFramePr>
        <p:xfrm>
          <a:off x="685800" y="1066800"/>
          <a:ext cx="329655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3" name="Visio" r:id="rId3" imgW="11715704" imgH="16249732" progId="Visio.Drawing.15">
                  <p:embed/>
                </p:oleObj>
              </mc:Choice>
              <mc:Fallback>
                <p:oleObj name="Visio" r:id="rId3" imgW="11715704" imgH="1624973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66800"/>
                        <a:ext cx="3296550" cy="457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13848" y="4013446"/>
            <a:ext cx="914400" cy="50965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67200" y="10668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xtend </a:t>
            </a:r>
            <a:r>
              <a:rPr lang="en-US" sz="2000" b="1" dirty="0" smtClean="0">
                <a:solidFill>
                  <a:srgbClr val="04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5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RBTS with substation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protection configurations.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0" y="5715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part of the RBTS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9925" y="569125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 with cyber part in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045825"/>
              </p:ext>
            </p:extLst>
          </p:nvPr>
        </p:nvGraphicFramePr>
        <p:xfrm>
          <a:off x="4755112" y="2109759"/>
          <a:ext cx="3276600" cy="3513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4" name="Visio" r:id="rId5" imgW="7715180" imgH="8296409" progId="Visio.Drawing.15">
                  <p:embed/>
                </p:oleObj>
              </mc:Choice>
              <mc:Fallback>
                <p:oleObj name="Visio" r:id="rId5" imgW="7715180" imgH="8296409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112" y="2109759"/>
                        <a:ext cx="3276600" cy="35131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Think before you act.</a:t>
            </a:r>
          </a:p>
          <a:p>
            <a:r>
              <a:rPr lang="en-US" sz="2800" dirty="0" smtClean="0"/>
              <a:t>Analyze before you </a:t>
            </a:r>
            <a:r>
              <a:rPr lang="en-US" sz="2800" dirty="0" smtClean="0"/>
              <a:t>construct or implement.</a:t>
            </a:r>
            <a:endParaRPr lang="en-US" sz="2800" dirty="0" smtClean="0"/>
          </a:p>
          <a:p>
            <a:r>
              <a:rPr lang="en-US" sz="2800" dirty="0" smtClean="0"/>
              <a:t>Analysis at the planning and design stage leads to cost effective decisions that assure appropriate  levels of reliability.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Need for Reliability Analysis</a:t>
            </a:r>
            <a:endParaRPr lang="en-US" dirty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8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 Configuration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146503"/>
              </p:ext>
            </p:extLst>
          </p:nvPr>
        </p:nvGraphicFramePr>
        <p:xfrm>
          <a:off x="685800" y="1066800"/>
          <a:ext cx="329655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5" name="Visio" r:id="rId3" imgW="11715704" imgH="16249732" progId="Visio.Drawing.15">
                  <p:embed/>
                </p:oleObj>
              </mc:Choice>
              <mc:Fallback>
                <p:oleObj name="Visio" r:id="rId3" imgW="11715704" imgH="1624973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66800"/>
                        <a:ext cx="3296550" cy="457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03594" y="94396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 Variation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5715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part of the RBTS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166625"/>
              </p:ext>
            </p:extLst>
          </p:nvPr>
        </p:nvGraphicFramePr>
        <p:xfrm>
          <a:off x="4419600" y="1344078"/>
          <a:ext cx="3809997" cy="2496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 No.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Rating (MW)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Failure Rate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/year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MRT (hours)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321792" y="4136634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Variation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1360" y="4482152"/>
            <a:ext cx="41148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hourly load profile is created based on the information in Tables 1, 2, and 3 of the IEEE Reliability Test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System*.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*IEEE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 Report,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“IEEE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 test system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Trans. Power App. and Syst</a:t>
            </a:r>
            <a:r>
              <a:rPr 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vol. PAS-98, no. 6, pp. 2047–2054, Nov./Dec. 1979.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6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Stage 1: Substation Level Analysis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005370"/>
              </p:ext>
            </p:extLst>
          </p:nvPr>
        </p:nvGraphicFramePr>
        <p:xfrm>
          <a:off x="589750" y="1371600"/>
          <a:ext cx="3299331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8" name="Visio" r:id="rId3" imgW="7886592" imgH="8124731" progId="Visio.Drawing.15">
                  <p:embed/>
                </p:oleObj>
              </mc:Choice>
              <mc:Fallback>
                <p:oleObj name="Visio" r:id="rId3" imgW="7886592" imgH="8124731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0" y="1371600"/>
                        <a:ext cx="3299331" cy="342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62400" y="43434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nalyze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cyber failure modes and consequent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events and obtain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Cyber-Physical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nterface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atrices (CPIM) for Buses 3-5.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39704" y="1981200"/>
                <a:ext cx="3322192" cy="1612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1,1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2,1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2,2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1,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2,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,2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704" y="1981200"/>
                <a:ext cx="3322192" cy="16120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5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Stage 1: Substation Level Analysis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5000" y="92215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The CPIM and CEM of Bus 3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15698"/>
              </p:ext>
            </p:extLst>
          </p:nvPr>
        </p:nvGraphicFramePr>
        <p:xfrm>
          <a:off x="449240" y="2133600"/>
          <a:ext cx="8381999" cy="1440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2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0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Fault Location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Probabilities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0.996899850569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0.000009132337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0.003036392112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4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0.996899850569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0.000009132337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0.003036392112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5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0.996899850569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0.000009132337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0.003036392112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6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0.996899850569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0.000009132337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0.003036392112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22774"/>
              </p:ext>
            </p:extLst>
          </p:nvPr>
        </p:nvGraphicFramePr>
        <p:xfrm>
          <a:off x="457200" y="4419600"/>
          <a:ext cx="8229600" cy="153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3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1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9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Fault Location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Events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100000000000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100111000000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100100000000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100000000100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100100000100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4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000100000000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100111000000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000110000000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100100000000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100110000000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5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000010000000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100111000000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000011000000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000110000000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000111000000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6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000001000000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100111000000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000001000100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000011000000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000011000100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86803" y="1672695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Cyber-Physical Interface Matrix (CPIM) of Bus 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394329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Consequent Event Matrix (CEM) of Bus 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8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Stage 1: Substation Level Analysis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5000" y="92215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The CPIM and CEM of Bus 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86803" y="1672695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Cyber-Physical Interface Matrix (CPIM) of Bus 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394329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Consequent Event Matrix (CEM) of Bus 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34306"/>
              </p:ext>
            </p:extLst>
          </p:nvPr>
        </p:nvGraphicFramePr>
        <p:xfrm>
          <a:off x="443552" y="2135532"/>
          <a:ext cx="8381999" cy="1440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2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0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Fault Location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Probabilities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2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0.996899850569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0.000009132337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0.003036392112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4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0.996899850569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0.000009132337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0.003036392112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7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0.996899850569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0.000009132337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0.003036392112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8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0.996899850569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0.000009132337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0.003036392112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291223"/>
              </p:ext>
            </p:extLst>
          </p:nvPr>
        </p:nvGraphicFramePr>
        <p:xfrm>
          <a:off x="457200" y="4421827"/>
          <a:ext cx="8229600" cy="153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3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1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9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Fault Location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Events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2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010000000000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010100110000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010000000010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010000010000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010000010010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4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000100000000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010100110000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000100010000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000100100000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000100110000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7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000000100000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010100110000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000100100000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000000100010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000100100010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8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000000010000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010100110000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010000010000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000100010000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010100010000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8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Stage 1: Substation Level Analysis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5000" y="92215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The CPIM and CEM of Bus 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86803" y="1672695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Cyber-Physical Interface Matrix (CPIM) of Bus 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394329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Consequent Event Matrix (CEM) of Bus 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478448"/>
              </p:ext>
            </p:extLst>
          </p:nvPr>
        </p:nvGraphicFramePr>
        <p:xfrm>
          <a:off x="443552" y="2133600"/>
          <a:ext cx="8382001" cy="1200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2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2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Fault Location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Probabilities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5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0.996899850569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0.000009132337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0.003036392112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8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0.996899850569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0.000009132337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0.003036392112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9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0.996899850569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0.000009132337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0.000027312491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0.003036392112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903083"/>
              </p:ext>
            </p:extLst>
          </p:nvPr>
        </p:nvGraphicFramePr>
        <p:xfrm>
          <a:off x="457200" y="4419600"/>
          <a:ext cx="8229600" cy="1268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3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1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9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Fault Location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Events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5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000010000000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000010011000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000010001000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000010000001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000010001001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8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000000010000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000010011000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000000010001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000000011000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000000011001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9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000000001000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000010011000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000000011000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000010001000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000010011000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2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Stage 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2: Composite System Level Analysis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50385"/>
              </p:ext>
            </p:extLst>
          </p:nvPr>
        </p:nvGraphicFramePr>
        <p:xfrm>
          <a:off x="685800" y="1143000"/>
          <a:ext cx="329655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9" name="Visio" r:id="rId3" imgW="11715704" imgH="16249732" progId="Visio.Drawing.15">
                  <p:embed/>
                </p:oleObj>
              </mc:Choice>
              <mc:Fallback>
                <p:oleObj name="Visio" r:id="rId3" imgW="11715704" imgH="1624973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3296550" cy="457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0900" y="2961900"/>
            <a:ext cx="1371600" cy="58585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56314" y="2235369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Utilize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results of the interface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matrices, perform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Monte-Carlo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for the composite system,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obtain numerical results of </a:t>
            </a:r>
            <a:r>
              <a:rPr lang="en-US" sz="2400" b="1" dirty="0" smtClean="0">
                <a:solidFill>
                  <a:srgbClr val="040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system-wide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reliability indices.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2162300" y="2948050"/>
            <a:ext cx="1371600" cy="58585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59625" y="4062350"/>
            <a:ext cx="1066800" cy="50965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5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Stage 2: Composite System Level Analysis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076448"/>
              </p:ext>
            </p:extLst>
          </p:nvPr>
        </p:nvGraphicFramePr>
        <p:xfrm>
          <a:off x="304800" y="1412301"/>
          <a:ext cx="214275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1" name="Visio" r:id="rId3" imgW="11715704" imgH="16249732" progId="Visio.Drawing.15">
                  <p:embed/>
                </p:oleObj>
              </mc:Choice>
              <mc:Fallback>
                <p:oleObj name="Visio" r:id="rId3" imgW="11715704" imgH="1624973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12301"/>
                        <a:ext cx="2142758" cy="297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92269" y="1412301"/>
                <a:ext cx="2999539" cy="434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Objective: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𝑀𝑖𝑛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269" y="1412301"/>
                <a:ext cx="2999539" cy="434221"/>
              </a:xfrm>
              <a:prstGeom prst="rect">
                <a:avLst/>
              </a:prstGeom>
              <a:blipFill rotWithShape="1">
                <a:blip r:embed="rId6"/>
                <a:stretch>
                  <a:fillRect l="-1626" t="-91549" r="-6098" b="-154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62200" y="1905897"/>
                <a:ext cx="3429000" cy="2894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subject to: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𝜃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</m:oMath>
                </a14:m>
                <a:endParaRPr lang="en-US" i="1" dirty="0" smtClean="0"/>
              </a:p>
              <a:p>
                <a:r>
                  <a:rPr lang="en-US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sup>
                    </m:sSup>
                  </m:oMath>
                </a14:m>
                <a:r>
                  <a:rPr lang="en-US" dirty="0"/>
                  <a:t>                    </a:t>
                </a:r>
                <a:r>
                  <a:rPr lang="en-US" dirty="0" smtClean="0"/>
                  <a:t>                                     </a:t>
                </a:r>
                <a:endParaRPr lang="en-US" i="1" dirty="0" smtClean="0"/>
              </a:p>
              <a:p>
                <a:r>
                  <a:rPr lang="en-US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</a:t>
                </a: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𝐷𝐴</m:t>
                    </m:r>
                    <m:r>
                      <a:rPr lang="en-US" i="1">
                        <a:latin typeface="Cambria Math"/>
                      </a:rPr>
                      <m:t>𝜃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𝐷𝐴</m:t>
                    </m:r>
                    <m:r>
                      <a:rPr lang="en-US" i="1">
                        <a:latin typeface="Cambria Math"/>
                      </a:rPr>
                      <m:t>𝜃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unrestricted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905897"/>
                <a:ext cx="3429000" cy="2894703"/>
              </a:xfrm>
              <a:prstGeom prst="rect">
                <a:avLst/>
              </a:prstGeom>
              <a:blipFill rotWithShape="1">
                <a:blip r:embed="rId7"/>
                <a:stretch>
                  <a:fillRect t="-1053" b="-2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5102733"/>
                  </p:ext>
                </p:extLst>
              </p:nvPr>
            </p:nvGraphicFramePr>
            <p:xfrm>
              <a:off x="5759532" y="1219200"/>
              <a:ext cx="3200400" cy="536448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650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353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8288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sz="1600" i="1" baseline="-2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16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Number of buses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16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×1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vector of bus load curtailments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1600" i="1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1600" i="1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Load curtailment at bus </a:t>
                          </a:r>
                          <a:r>
                            <a:rPr lang="en-US" sz="16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16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augmented node </a:t>
                          </a: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susceptance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matrix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en-US" sz="1600" i="1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×1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vector of bus actual generating power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r>
                            <a:rPr lang="en-US" sz="1600" i="1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</a:t>
                          </a:r>
                          <a:endParaRPr lang="en-US" sz="1600" i="1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×1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vector of bus maximum generating availability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1600" i="1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×1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vector of bus loads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en-US" sz="1600" i="1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diagonal matrix of transmission line </a:t>
                          </a:r>
                          <a:r>
                            <a:rPr lang="en-US" sz="16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susceptances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with </a:t>
                          </a:r>
                          <a:r>
                            <a:rPr lang="en-US" sz="16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sz="1600" i="1" baseline="-2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the number of transmission lines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1600" i="1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line-bus incidence matrix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θ</a:t>
                          </a:r>
                          <a:endParaRPr lang="en-US" sz="1600" i="1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×1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vector of bus voltage angles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1600" i="1" baseline="30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</a:t>
                          </a:r>
                          <a:endParaRPr lang="en-US" sz="16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×1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vector of transmission line power flow capacities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5102733"/>
                  </p:ext>
                </p:extLst>
              </p:nvPr>
            </p:nvGraphicFramePr>
            <p:xfrm>
              <a:off x="5759532" y="1219200"/>
              <a:ext cx="3200400" cy="536448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65068"/>
                    <a:gridCol w="2635332"/>
                  </a:tblGrid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sz="1600" i="1" baseline="-2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16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Number of buses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16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8"/>
                          <a:stretch>
                            <a:fillRect l="-21759" t="-62500" b="-975000"/>
                          </a:stretch>
                        </a:blipFill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1600" i="1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1600" i="1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Load curtailment at bus </a:t>
                          </a:r>
                          <a:r>
                            <a:rPr lang="en-US" sz="16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16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8"/>
                          <a:stretch>
                            <a:fillRect l="-1075" t="-212500" r="-464516" b="-8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8"/>
                          <a:stretch>
                            <a:fillRect l="-21759" t="-212500" b="-825000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en-US" sz="1600" i="1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8"/>
                          <a:stretch>
                            <a:fillRect l="-21759" t="-312500" b="-725000"/>
                          </a:stretch>
                        </a:blip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r>
                            <a:rPr lang="en-US" sz="1600" i="1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</a:t>
                          </a:r>
                          <a:endParaRPr lang="en-US" sz="1600" i="1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8"/>
                          <a:stretch>
                            <a:fillRect l="-21759" t="-275000" b="-383333"/>
                          </a:stretch>
                        </a:blipFill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1600" i="1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8"/>
                          <a:stretch>
                            <a:fillRect l="-21759" t="-1125000" b="-1050000"/>
                          </a:stretch>
                        </a:blipFill>
                      </a:tcPr>
                    </a:tc>
                  </a:tr>
                  <a:tr h="97536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en-US" sz="1600" i="1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8"/>
                          <a:stretch>
                            <a:fillRect l="-21759" t="-306250" b="-162500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1600" i="1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8"/>
                          <a:stretch>
                            <a:fillRect l="-21759" t="-812500" b="-225000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θ</a:t>
                          </a:r>
                          <a:endParaRPr lang="en-US" sz="1600" i="1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8"/>
                          <a:stretch>
                            <a:fillRect l="-21759" t="-912500" b="-125000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1600" i="1" baseline="30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</a:t>
                          </a:r>
                          <a:endParaRPr lang="en-US" sz="16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8"/>
                          <a:stretch>
                            <a:fillRect l="-21759" t="-1012500" b="-25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TextBox 12"/>
          <p:cNvSpPr txBox="1"/>
          <p:nvPr/>
        </p:nvSpPr>
        <p:spPr>
          <a:xfrm>
            <a:off x="1219200" y="5158026"/>
            <a:ext cx="3657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Variables:</a:t>
            </a:r>
            <a:r>
              <a:rPr lang="en-US" dirty="0" smtClean="0"/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/>
              <a:t>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, and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otal </a:t>
            </a:r>
            <a:r>
              <a:rPr lang="en-US" dirty="0">
                <a:solidFill>
                  <a:srgbClr val="FF0000"/>
                </a:solidFill>
              </a:rPr>
              <a:t>number of </a:t>
            </a:r>
            <a:r>
              <a:rPr lang="en-US" dirty="0" smtClean="0">
                <a:solidFill>
                  <a:srgbClr val="FF0000"/>
                </a:solidFill>
              </a:rPr>
              <a:t>variables:</a:t>
            </a:r>
            <a:r>
              <a:rPr lang="en-US" dirty="0" smtClean="0"/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0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Stage 2: Composite System Level Analysis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33800" y="85184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Brief Results</a:t>
            </a:r>
            <a:endParaRPr lang="en-US" sz="2400" dirty="0">
              <a:solidFill>
                <a:srgbClr val="0404BC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896134"/>
              </p:ext>
            </p:extLst>
          </p:nvPr>
        </p:nvGraphicFramePr>
        <p:xfrm>
          <a:off x="457200" y="1725304"/>
          <a:ext cx="8229601" cy="2207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101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EENS (MWh/year)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protection systems are perfectly reliable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Considering protection malfunctions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 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 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2.655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42.59%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 3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2.828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8.597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204.00%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 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1.950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10.095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417.69%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 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2.145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3.729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73.85%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 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103.947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116.104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11.70%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Overall System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112.732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141.180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25.24%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87504"/>
            <a:ext cx="5029200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82988" y="128364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404BC"/>
                </a:solidFill>
                <a:cs typeface="Times New Roman" panose="02020603050405020304" pitchFamily="18" charset="0"/>
              </a:rPr>
              <a:t>Impact on Expected Energy Not Served (EENS</a:t>
            </a:r>
            <a:r>
              <a:rPr lang="en-US" b="1" dirty="0" smtClean="0">
                <a:solidFill>
                  <a:srgbClr val="0404BC"/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404BC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5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8520" y="7960"/>
            <a:ext cx="6019800" cy="9445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Cyber Link Failures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495921"/>
              </p:ext>
            </p:extLst>
          </p:nvPr>
        </p:nvGraphicFramePr>
        <p:xfrm>
          <a:off x="2438400" y="990600"/>
          <a:ext cx="5645045" cy="5217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7" name="Visio" r:id="rId3" imgW="14116018" imgH="13011068" progId="Visio.Drawing.15">
                  <p:embed/>
                </p:oleObj>
              </mc:Choice>
              <mc:Fallback>
                <p:oleObj name="Visio" r:id="rId3" imgW="14116018" imgH="1301106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90600"/>
                        <a:ext cx="5645045" cy="52173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3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8520" y="7960"/>
            <a:ext cx="6019800" cy="9445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Cyber Link Failures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53000" y="1860644"/>
            <a:ext cx="3124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types of cyber link failures</a:t>
            </a:r>
            <a:r>
              <a:rPr lang="en-US" dirty="0" smtClean="0"/>
              <a:t>:</a:t>
            </a:r>
          </a:p>
          <a:p>
            <a:pPr marL="342900" indent="-342900">
              <a:buAutoNum type="alphaLcParenBoth"/>
            </a:pPr>
            <a:r>
              <a:rPr lang="en-US" dirty="0" smtClean="0">
                <a:solidFill>
                  <a:srgbClr val="0070C0"/>
                </a:solidFill>
              </a:rPr>
              <a:t>A </a:t>
            </a:r>
            <a:r>
              <a:rPr lang="en-US" dirty="0">
                <a:solidFill>
                  <a:srgbClr val="0070C0"/>
                </a:solidFill>
              </a:rPr>
              <a:t>link is unavailable due to packet delay resulting from traffic congestion or queue failure; </a:t>
            </a:r>
            <a:endParaRPr lang="en-US" dirty="0" smtClean="0">
              <a:solidFill>
                <a:srgbClr val="0070C0"/>
              </a:solidFill>
            </a:endParaRPr>
          </a:p>
          <a:p>
            <a:pPr marL="342900" indent="-342900">
              <a:buAutoNum type="alphaLcParenBoth"/>
            </a:pPr>
            <a:r>
              <a:rPr lang="en-US" dirty="0" smtClean="0">
                <a:solidFill>
                  <a:srgbClr val="0070C0"/>
                </a:solidFill>
              </a:rPr>
              <a:t>A </a:t>
            </a:r>
            <a:r>
              <a:rPr lang="en-US" dirty="0">
                <a:solidFill>
                  <a:srgbClr val="0070C0"/>
                </a:solidFill>
              </a:rPr>
              <a:t>link is physically </a:t>
            </a:r>
            <a:r>
              <a:rPr lang="en-US" dirty="0" smtClean="0">
                <a:solidFill>
                  <a:srgbClr val="0070C0"/>
                </a:solidFill>
              </a:rPr>
              <a:t>damaged.</a:t>
            </a:r>
          </a:p>
          <a:p>
            <a:endParaRPr lang="en-US" dirty="0"/>
          </a:p>
          <a:p>
            <a:r>
              <a:rPr lang="en-US" dirty="0" smtClean="0"/>
              <a:t>Failure </a:t>
            </a:r>
            <a:r>
              <a:rPr lang="en-US" dirty="0"/>
              <a:t>type (b) is relatively rare and thus only failure type (a) is </a:t>
            </a:r>
            <a:r>
              <a:rPr lang="en-US" dirty="0" smtClean="0"/>
              <a:t>considered in this research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2979309" cy="290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3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ule based or deterministic indicators of reliability</a:t>
            </a:r>
            <a:r>
              <a:rPr lang="en-US" sz="2800" dirty="0" smtClean="0"/>
              <a:t> </a:t>
            </a:r>
            <a:r>
              <a:rPr lang="en-US" sz="2800" dirty="0"/>
              <a:t>reflect postulated </a:t>
            </a:r>
            <a:r>
              <a:rPr lang="en-US" sz="2800" dirty="0" smtClean="0"/>
              <a:t>conditions.</a:t>
            </a:r>
          </a:p>
          <a:p>
            <a:r>
              <a:rPr lang="en-US" sz="2800" dirty="0"/>
              <a:t>N</a:t>
            </a:r>
            <a:r>
              <a:rPr lang="en-US" sz="2800" dirty="0" smtClean="0"/>
              <a:t>ot </a:t>
            </a:r>
            <a:r>
              <a:rPr lang="en-US" sz="2800" dirty="0"/>
              <a:t>directly indicative of electric system reliability and </a:t>
            </a:r>
            <a:r>
              <a:rPr lang="en-US" sz="2800" dirty="0" smtClean="0"/>
              <a:t> </a:t>
            </a:r>
            <a:r>
              <a:rPr lang="en-US" sz="2800" dirty="0"/>
              <a:t>not responsive to most parameters which influence system reliability performance. </a:t>
            </a:r>
            <a:endParaRPr lang="en-US" sz="2800" dirty="0" smtClean="0"/>
          </a:p>
          <a:p>
            <a:r>
              <a:rPr lang="en-US" sz="2800" dirty="0" smtClean="0"/>
              <a:t>Therefore  </a:t>
            </a:r>
            <a:r>
              <a:rPr lang="en-US" sz="2800" dirty="0"/>
              <a:t>are of limited value for choosing between planning </a:t>
            </a:r>
            <a:r>
              <a:rPr lang="en-US" sz="2800" dirty="0" smtClean="0"/>
              <a:t>alternatives</a:t>
            </a:r>
            <a:r>
              <a:rPr lang="en-US" sz="2800" dirty="0"/>
              <a:t> </a:t>
            </a:r>
            <a:r>
              <a:rPr lang="en-US" sz="2800" dirty="0" smtClean="0"/>
              <a:t>and rational decision making.</a:t>
            </a:r>
          </a:p>
          <a:p>
            <a:r>
              <a:rPr lang="en-US" sz="2800" dirty="0" smtClean="0"/>
              <a:t>Their implementation </a:t>
            </a:r>
            <a:r>
              <a:rPr lang="en-US" sz="2800" dirty="0"/>
              <a:t>is, however, simple and requires little data.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Analysis: Rule based  vs Model Based </a:t>
            </a:r>
            <a:endParaRPr lang="en-US" dirty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746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4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6248" y="-594"/>
            <a:ext cx="6172200" cy="9445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Cyber Link Failures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409123"/>
              </p:ext>
            </p:extLst>
          </p:nvPr>
        </p:nvGraphicFramePr>
        <p:xfrm>
          <a:off x="685800" y="1219200"/>
          <a:ext cx="3048000" cy="2817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6" name="Visio" r:id="rId3" imgW="14116018" imgH="13011068" progId="Visio.Drawing.15">
                  <p:embed/>
                </p:oleObj>
              </mc:Choice>
              <mc:Fallback>
                <p:oleObj name="Visio" r:id="rId3" imgW="14116018" imgH="1301106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3048000" cy="28170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977696"/>
              </p:ext>
            </p:extLst>
          </p:nvPr>
        </p:nvGraphicFramePr>
        <p:xfrm>
          <a:off x="4572000" y="1066800"/>
          <a:ext cx="3522264" cy="3019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7" name="Visio" r:id="rId5" imgW="6619760" imgH="5667255" progId="Visio.Drawing.15">
                  <p:embed/>
                </p:oleObj>
              </mc:Choice>
              <mc:Fallback>
                <p:oleObj name="Visio" r:id="rId5" imgW="6619760" imgH="566725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66800"/>
                        <a:ext cx="3522264" cy="30190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438468"/>
              </p:ext>
            </p:extLst>
          </p:nvPr>
        </p:nvGraphicFramePr>
        <p:xfrm>
          <a:off x="4515136" y="4556613"/>
          <a:ext cx="4136408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3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Component Name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Meaning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MU 1-1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Merging Unit 1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MU 1-2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Merging Unit 2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MU 1-3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Merging Unit 3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ES 1-1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Ethernet Switch 1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ES 1-2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Ethernet Switch 2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ES 1-3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Ethernet Switch 3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S1-L5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Line 5 Protection Panel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S1-L1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Line 1 Protection Panel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S1-L2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Line 2 Protection Panel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903033"/>
              </p:ext>
            </p:extLst>
          </p:nvPr>
        </p:nvGraphicFramePr>
        <p:xfrm>
          <a:off x="304800" y="4458855"/>
          <a:ext cx="3962400" cy="1152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Failure Rate (/year)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Repair Time (h)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Circuit Breaker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Merging Unit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Ethernet Switch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Protection Panel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275992" y="4264423"/>
            <a:ext cx="281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 Component Names and Meanings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0728" y="41910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 Data for Components</a:t>
            </a:r>
          </a:p>
        </p:txBody>
      </p:sp>
      <p:pic>
        <p:nvPicPr>
          <p:cNvPr id="18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8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9896" y="13054"/>
            <a:ext cx="6172200" cy="9445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Cyber Link Failures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147109"/>
              </p:ext>
            </p:extLst>
          </p:nvPr>
        </p:nvGraphicFramePr>
        <p:xfrm>
          <a:off x="5240736" y="1066800"/>
          <a:ext cx="3522264" cy="3019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5" name="Visio" r:id="rId3" imgW="6619760" imgH="5667255" progId="Visio.Drawing.15">
                  <p:embed/>
                </p:oleObj>
              </mc:Choice>
              <mc:Fallback>
                <p:oleObj name="Visio" r:id="rId3" imgW="6619760" imgH="566725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736" y="1066800"/>
                        <a:ext cx="3522264" cy="30190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078366"/>
              </p:ext>
            </p:extLst>
          </p:nvPr>
        </p:nvGraphicFramePr>
        <p:xfrm>
          <a:off x="575488" y="1295400"/>
          <a:ext cx="4136408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3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Component Name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Meaning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MU 1-1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Merging Unit 1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MU 1-2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Merging Unit 2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MU 1-3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Merging Unit 3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ES 1-1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Ethernet Switch 1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ES 1-2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Ethernet Switch 2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ES 1-3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Ethernet Switch 3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S1-L5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Line 5 Protection Panel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S1-L1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Line 1 Protection Panel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S1-L2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Line 2 Protection Panel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81752" y="1003210"/>
            <a:ext cx="281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 Component Names and Meanings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3256" y="4382869"/>
            <a:ext cx="701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link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/>
              <a:t>, the </a:t>
            </a:r>
            <a:r>
              <a:rPr lang="en-US" dirty="0"/>
              <a:t>time it takes for a packet to travel </a:t>
            </a:r>
            <a:r>
              <a:rPr lang="en-US" dirty="0" smtClean="0"/>
              <a:t>in the forward direction </a:t>
            </a:r>
            <a:r>
              <a:rPr lang="en-US" dirty="0"/>
              <a:t>is a random variable denoted by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3256" y="4964668"/>
            <a:ext cx="678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reverse </a:t>
            </a:r>
            <a:r>
              <a:rPr lang="en-US" dirty="0" smtClean="0"/>
              <a:t>direction, </a:t>
            </a:r>
            <a:r>
              <a:rPr lang="en-US" dirty="0"/>
              <a:t>the random time is denoted by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5276671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Link 7, the time it takes for a packet to travel from ES 1-1 to ES 1-2 is denoted by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ES 1-2 to ES 1-1, the time is denoted by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0" y="3337006"/>
            <a:ext cx="3810000" cy="1011115"/>
          </a:xfrm>
          <a:prstGeom prst="rect">
            <a:avLst/>
          </a:prstGeom>
        </p:spPr>
      </p:pic>
      <p:pic>
        <p:nvPicPr>
          <p:cNvPr id="22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5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9896" y="13054"/>
            <a:ext cx="6172200" cy="9445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Cyber Link Failures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536008"/>
              </p:ext>
            </p:extLst>
          </p:nvPr>
        </p:nvGraphicFramePr>
        <p:xfrm>
          <a:off x="4572000" y="838199"/>
          <a:ext cx="3733800" cy="3200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9" name="Visio" r:id="rId3" imgW="6619760" imgH="5667255" progId="Visio.Drawing.15">
                  <p:embed/>
                </p:oleObj>
              </mc:Choice>
              <mc:Fallback>
                <p:oleObj name="Visio" r:id="rId3" imgW="6619760" imgH="566725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838199"/>
                        <a:ext cx="3733800" cy="3200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780725"/>
              </p:ext>
            </p:extLst>
          </p:nvPr>
        </p:nvGraphicFramePr>
        <p:xfrm>
          <a:off x="152400" y="1295400"/>
          <a:ext cx="4136408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3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Component Name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Meaning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MU 1-1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Merging Unit 1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MU 1-2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Merging Unit 2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MU 1-3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Merging Unit 3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ES 1-1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Ethernet Switch 1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ES 1-2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Ethernet Switch 2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ES 1-3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Ethernet Switch 3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S1-L5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Line 5 Protection Panel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S1-L1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Line 1 Protection Panel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S1-L2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Line 2 Protection Panel at Substation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13256" y="1003210"/>
            <a:ext cx="281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 Component Names and Meanings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8073" y="4072761"/>
            <a:ext cx="858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onsider </a:t>
            </a:r>
            <a:r>
              <a:rPr lang="en-US" dirty="0"/>
              <a:t>the communication from MU 1-1 to </a:t>
            </a:r>
            <a:r>
              <a:rPr lang="en-US" dirty="0" smtClean="0"/>
              <a:t>S1-L1. </a:t>
            </a:r>
            <a:r>
              <a:rPr lang="en-US" dirty="0"/>
              <a:t>There are two possible </a:t>
            </a:r>
            <a:r>
              <a:rPr lang="en-US" dirty="0" smtClean="0"/>
              <a:t>paths: </a:t>
            </a:r>
            <a:r>
              <a:rPr lang="en-US" dirty="0"/>
              <a:t>1-8-4 and 1-7-9-4.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3997" y="4747904"/>
                <a:ext cx="7391400" cy="433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𝑓𝑎𝑖𝑙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Pr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[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1.1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8.1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4.1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𝑡𝑠𝑑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𝑎𝑛𝑑</m:t>
                      </m:r>
                      <m:r>
                        <a:rPr lang="en-US" i="1">
                          <a:latin typeface="Cambria Math"/>
                        </a:rPr>
                        <m:t> 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1.1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7.1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9.1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4.1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𝑡𝑠𝑑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7" y="4747904"/>
                <a:ext cx="7391400" cy="433004"/>
              </a:xfrm>
              <a:prstGeom prst="rect">
                <a:avLst/>
              </a:prstGeom>
              <a:blipFill rotWithShape="1">
                <a:blip r:embed="rId6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5059339" y="1635456"/>
            <a:ext cx="381000" cy="3370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3078286"/>
            <a:ext cx="381000" cy="3370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68439" y="5393140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where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tsd</a:t>
            </a:r>
            <a:r>
              <a:rPr lang="en-US" sz="1600" dirty="0"/>
              <a:t> is a predefined threshold delay value for the two paths.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7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9896" y="13054"/>
            <a:ext cx="6172200" cy="9445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Cyber Link Failures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473351"/>
              </p:ext>
            </p:extLst>
          </p:nvPr>
        </p:nvGraphicFramePr>
        <p:xfrm>
          <a:off x="703997" y="1295399"/>
          <a:ext cx="3733800" cy="3200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33" name="Visio" r:id="rId3" imgW="6619760" imgH="5667255" progId="Visio.Drawing.15">
                  <p:embed/>
                </p:oleObj>
              </mc:Choice>
              <mc:Fallback>
                <p:oleObj name="Visio" r:id="rId3" imgW="6619760" imgH="566725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997" y="1295399"/>
                        <a:ext cx="3733800" cy="3200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07508" y="2456076"/>
                <a:ext cx="4003344" cy="572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</a:rPr>
                            <m:t>𝑓𝑎𝑖𝑙</m:t>
                          </m:r>
                        </m:sub>
                      </m:sSub>
                      <m:r>
                        <a:rPr lang="en-US" sz="15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latin typeface="Cambria Math"/>
                            </a:rPr>
                            <m:t>Pr</m:t>
                          </m:r>
                        </m:fName>
                        <m:e>
                          <m:r>
                            <a:rPr lang="en-US" sz="1500" i="1">
                              <a:latin typeface="Cambria Math"/>
                            </a:rPr>
                            <m:t>[</m:t>
                          </m:r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/>
                                    </a:rPr>
                                    <m:t>1.1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/>
                                    </a:rPr>
                                    <m:t>8.1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/>
                                    </a:rPr>
                                    <m:t>4.1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/>
                                    </a:rPr>
                                    <m:t>𝑡𝑠𝑑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500" i="1">
                          <a:latin typeface="Cambria Math"/>
                        </a:rPr>
                        <m:t>𝑎𝑛𝑑</m:t>
                      </m:r>
                      <m:r>
                        <a:rPr lang="en-US" sz="1500" i="1">
                          <a:latin typeface="Cambria Math"/>
                        </a:rPr>
                        <m:t> (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</a:rPr>
                            <m:t>1.1</m:t>
                          </m:r>
                        </m:sub>
                      </m:sSub>
                      <m:r>
                        <a:rPr lang="en-US" sz="15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</a:rPr>
                            <m:t>7.1</m:t>
                          </m:r>
                        </m:sub>
                      </m:sSub>
                      <m:r>
                        <a:rPr lang="en-US" sz="15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</a:rPr>
                            <m:t>9.1</m:t>
                          </m:r>
                        </m:sub>
                      </m:sSub>
                      <m:r>
                        <a:rPr lang="en-US" sz="15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</a:rPr>
                            <m:t>4.1</m:t>
                          </m:r>
                        </m:sub>
                      </m:sSub>
                      <m:r>
                        <a:rPr lang="en-US" sz="1500" i="1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</a:rPr>
                            <m:t>𝑡𝑠𝑑</m:t>
                          </m:r>
                        </m:sub>
                      </m:sSub>
                      <m:r>
                        <a:rPr lang="en-US" sz="1500" i="1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508" y="2456076"/>
                <a:ext cx="4003344" cy="572464"/>
              </a:xfrm>
              <a:prstGeom prst="rect">
                <a:avLst/>
              </a:prstGeom>
              <a:blipFill rotWithShape="1">
                <a:blip r:embed="rId6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1191336" y="2092656"/>
            <a:ext cx="381000" cy="3370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380397" y="3535486"/>
            <a:ext cx="381000" cy="3370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828800" y="3535486"/>
            <a:ext cx="381000" cy="337066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164040" y="3330160"/>
            <a:ext cx="435592" cy="337066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43284" y="3539637"/>
            <a:ext cx="454924" cy="337066"/>
          </a:xfrm>
          <a:prstGeom prst="ellipse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40456" y="2092656"/>
            <a:ext cx="408296" cy="337066"/>
          </a:xfrm>
          <a:prstGeom prst="ellipse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72336" y="46482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Similarly, with any two components specified as the two ends of a communication path, the path failure probability can be computed from the cyber link level parameters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8490" y="2128530"/>
            <a:ext cx="2160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MU 1-1 to S1-L1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5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9896" y="13054"/>
            <a:ext cx="6172200" cy="9445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Cyber Link Failures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028410"/>
              </p:ext>
            </p:extLst>
          </p:nvPr>
        </p:nvGraphicFramePr>
        <p:xfrm>
          <a:off x="762000" y="1066800"/>
          <a:ext cx="3733800" cy="3200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7" name="Visio" r:id="rId3" imgW="6619760" imgH="5667255" progId="Visio.Drawing.15">
                  <p:embed/>
                </p:oleObj>
              </mc:Choice>
              <mc:Fallback>
                <p:oleObj name="Visio" r:id="rId3" imgW="6619760" imgH="566725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3733800" cy="3200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>
          <a:xfrm>
            <a:off x="1249339" y="1864057"/>
            <a:ext cx="381000" cy="3370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438400" y="3306887"/>
            <a:ext cx="381000" cy="3370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886803" y="3306887"/>
            <a:ext cx="381000" cy="337066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22043" y="3101561"/>
            <a:ext cx="435592" cy="337066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901287" y="3311038"/>
            <a:ext cx="454924" cy="337066"/>
          </a:xfrm>
          <a:prstGeom prst="ellipse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98459" y="1864057"/>
            <a:ext cx="408296" cy="337066"/>
          </a:xfrm>
          <a:prstGeom prst="ellipse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7688" y="2032590"/>
            <a:ext cx="4261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detailed procedures are based on queueing theory and are beyond the scope of this </a:t>
            </a:r>
            <a:r>
              <a:rPr lang="en-US" b="1" dirty="0" smtClean="0"/>
              <a:t>research. </a:t>
            </a:r>
            <a:r>
              <a:rPr lang="en-US" b="1" dirty="0"/>
              <a:t>These probabilities </a:t>
            </a:r>
            <a:r>
              <a:rPr lang="en-US" b="1" dirty="0" smtClean="0"/>
              <a:t>can be </a:t>
            </a:r>
            <a:r>
              <a:rPr lang="en-US" b="1" dirty="0"/>
              <a:t>assumed directly at the path level.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376148"/>
              </p:ext>
            </p:extLst>
          </p:nvPr>
        </p:nvGraphicFramePr>
        <p:xfrm>
          <a:off x="685800" y="4495800"/>
          <a:ext cx="8229599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7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4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7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Forward Path Failure Probability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Reverse Path Failure Probability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 1-1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S1-L5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 1-1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S1-L1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 1-1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S1-L2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 1-2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S1-L5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 1-2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S1-L1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 1-2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S1-L2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 1-3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S1-L5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 1-3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S1-L1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 1-3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S1-L2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2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2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8520" y="7960"/>
            <a:ext cx="6019800" cy="9445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Cyber Link Failures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982397"/>
              </p:ext>
            </p:extLst>
          </p:nvPr>
        </p:nvGraphicFramePr>
        <p:xfrm>
          <a:off x="244565" y="1358646"/>
          <a:ext cx="3641635" cy="3365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1" name="Visio" r:id="rId3" imgW="14116018" imgH="13011068" progId="Visio.Drawing.15">
                  <p:embed/>
                </p:oleObj>
              </mc:Choice>
              <mc:Fallback>
                <p:oleObj name="Visio" r:id="rId3" imgW="14116018" imgH="1301106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565" y="1358646"/>
                        <a:ext cx="3641635" cy="3365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46048" y="7836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Results</a:t>
            </a:r>
            <a:endParaRPr lang="en-US" sz="24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454095"/>
              </p:ext>
            </p:extLst>
          </p:nvPr>
        </p:nvGraphicFramePr>
        <p:xfrm>
          <a:off x="4191000" y="1607016"/>
          <a:ext cx="4467225" cy="2112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 Fault Location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Probabilities of Consequent Events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0.9919152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0.0040342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0.0040342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0.0000164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0.9919152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0.0040342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0.0040342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0.0000164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3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0.9919152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0.0040342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0.0040342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0.0000164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0.9919152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0.0040342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0.0040342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0.0000164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0.9959494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0.0040506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0.9959494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0.0040506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7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0.9959494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0.0040506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8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0.9959494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0.0040506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33760" y="125104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Cyber-Physical Interface Matrix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647702"/>
              </p:ext>
            </p:extLst>
          </p:nvPr>
        </p:nvGraphicFramePr>
        <p:xfrm>
          <a:off x="4081260" y="4419600"/>
          <a:ext cx="4724399" cy="2112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 Fault Location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Consequent Events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10000000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11001000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10100100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11101100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01000000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11001000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01010010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11011010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3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00100000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10100100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00110001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10110101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00010000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01010010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00110001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01110011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00001000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11001000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00000100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10100100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7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00000010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01010010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8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00110001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54315" y="4065896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Consequent Event Matrix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3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Comments on Scalability 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12954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1: Substation Level Analysis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9560" y="3524310"/>
            <a:ext cx="7154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The results of CPIMs and CEMs can be directly utilized.</a:t>
            </a:r>
          </a:p>
          <a:p>
            <a:r>
              <a:rPr lang="en-US" sz="2000" dirty="0" smtClean="0"/>
              <a:t>Monte-Carlo </a:t>
            </a:r>
            <a:r>
              <a:rPr lang="en-US" sz="2000" dirty="0"/>
              <a:t>simulation performed in </a:t>
            </a:r>
            <a:r>
              <a:rPr lang="en-US" sz="2000" dirty="0" smtClean="0"/>
              <a:t>this </a:t>
            </a:r>
            <a:r>
              <a:rPr lang="en-US" sz="2000" dirty="0"/>
              <a:t>stage is generic and applicable for large power systems.</a:t>
            </a:r>
            <a:endParaRPr lang="en-US" sz="2000" dirty="0" smtClean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9560" y="1782168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nalysis at </a:t>
            </a:r>
            <a:r>
              <a:rPr lang="en-US" sz="2000" dirty="0"/>
              <a:t>this stage can be performed locally at each substation and the computations can be performed </a:t>
            </a:r>
            <a:r>
              <a:rPr lang="en-US" sz="2000" b="1" dirty="0" smtClean="0">
                <a:solidFill>
                  <a:srgbClr val="FF0000"/>
                </a:solidFill>
              </a:rPr>
              <a:t>offline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3048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Composite System Level Analysis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159514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04BC"/>
                </a:solidFill>
              </a:rPr>
              <a:t>The CPIM </a:t>
            </a:r>
            <a:r>
              <a:rPr lang="en-US" sz="2000" dirty="0" smtClean="0">
                <a:solidFill>
                  <a:srgbClr val="0404BC"/>
                </a:solidFill>
              </a:rPr>
              <a:t>decouples the 2 stages of analysis, making </a:t>
            </a:r>
            <a:r>
              <a:rPr lang="en-US" sz="2000" dirty="0">
                <a:solidFill>
                  <a:srgbClr val="0404BC"/>
                </a:solidFill>
              </a:rPr>
              <a:t>the overall analysis more </a:t>
            </a:r>
            <a:r>
              <a:rPr lang="en-US" sz="2000" dirty="0">
                <a:solidFill>
                  <a:srgbClr val="FF0000"/>
                </a:solidFill>
              </a:rPr>
              <a:t>tractable</a:t>
            </a:r>
            <a:r>
              <a:rPr lang="en-US" sz="2000" dirty="0">
                <a:solidFill>
                  <a:srgbClr val="0404BC"/>
                </a:solidFill>
              </a:rPr>
              <a:t>.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7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Cyber-Physical Interactions</a:t>
            </a:r>
          </a:p>
          <a:p>
            <a:pPr lvl="1"/>
            <a:r>
              <a:rPr lang="en-US" sz="3200" dirty="0" smtClean="0"/>
              <a:t>This is only starting point</a:t>
            </a:r>
          </a:p>
          <a:p>
            <a:pPr lvl="1"/>
            <a:r>
              <a:rPr lang="en-US" sz="3200" dirty="0" smtClean="0"/>
              <a:t>More detailed models need to be developed.</a:t>
            </a:r>
          </a:p>
          <a:p>
            <a:pPr lvl="1"/>
            <a:r>
              <a:rPr lang="en-US" sz="3200" dirty="0" smtClean="0"/>
              <a:t>We need to consider inter-substation interactions</a:t>
            </a:r>
          </a:p>
          <a:p>
            <a:pPr lvl="1"/>
            <a:r>
              <a:rPr lang="en-US" sz="3200" dirty="0" smtClean="0"/>
              <a:t>Consider the interaction of physical on the cyber as well</a:t>
            </a:r>
          </a:p>
          <a:p>
            <a:pPr lvl="1"/>
            <a:r>
              <a:rPr lang="en-US" sz="3200" dirty="0" smtClean="0"/>
              <a:t>Where ever there is cyber-physical interaction there could be a potential problem.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work</a:t>
            </a:r>
            <a:endParaRPr lang="en-US" dirty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2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dirty="0" smtClean="0"/>
              <a:t>Computational Methods</a:t>
            </a:r>
          </a:p>
          <a:p>
            <a:pPr lvl="1"/>
            <a:r>
              <a:rPr lang="en-US" sz="3000" dirty="0" smtClean="0"/>
              <a:t>Generally non-sequential </a:t>
            </a:r>
            <a:r>
              <a:rPr lang="en-US" sz="3000" dirty="0"/>
              <a:t>Monte Carlo Simulation </a:t>
            </a:r>
            <a:r>
              <a:rPr lang="en-US" sz="3000" dirty="0" smtClean="0"/>
              <a:t> is preferred as a more efficient method of for reliability evaluation.</a:t>
            </a:r>
          </a:p>
          <a:p>
            <a:pPr lvl="1"/>
            <a:r>
              <a:rPr lang="en-US" sz="3000" dirty="0" smtClean="0"/>
              <a:t>Several variance reduction techniques like importance sampling have been developed to make it even faster, especially those incorporating the concept of cross-entropy.</a:t>
            </a:r>
          </a:p>
          <a:p>
            <a:pPr lvl="1"/>
            <a:r>
              <a:rPr lang="en-US" sz="3000" dirty="0" smtClean="0"/>
              <a:t>The efficiency of non-sequential MCS is based on the assumption of independence between the components, although limited dependence can be accommodated.</a:t>
            </a:r>
          </a:p>
          <a:p>
            <a:pPr lvl="1"/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Work</a:t>
            </a:r>
            <a:endParaRPr lang="en-US" dirty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7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IEEE RTS – Reliability Test System has served as a resource for the researchers and developers  to test their algorithms and compare their results with others.</a:t>
            </a:r>
          </a:p>
          <a:p>
            <a:r>
              <a:rPr lang="en-US" dirty="0" smtClean="0"/>
              <a:t>Additional information about distribution has since been added.</a:t>
            </a:r>
          </a:p>
          <a:p>
            <a:r>
              <a:rPr lang="en-US" dirty="0" smtClean="0"/>
              <a:t>This test system does not have information on the related cyber part.</a:t>
            </a:r>
          </a:p>
          <a:p>
            <a:r>
              <a:rPr lang="en-US" dirty="0" smtClean="0"/>
              <a:t>A taskforce under the Reliability, Risk and Probability Applications Subcommittee (RRPA) is investigating adding configurations and data on the cyber part.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System</a:t>
            </a:r>
            <a:endParaRPr lang="en-US" dirty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3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7387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Model based probabilistic indicators directly </a:t>
            </a:r>
            <a:r>
              <a:rPr lang="en-US" sz="2400" b="1" dirty="0"/>
              <a:t>reflect the uncertainty which is inherent in the power system reliability </a:t>
            </a:r>
            <a:r>
              <a:rPr lang="en-US" sz="2400" b="1" dirty="0" smtClean="0"/>
              <a:t>problem.</a:t>
            </a:r>
          </a:p>
          <a:p>
            <a:pPr marL="687387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H</a:t>
            </a:r>
            <a:r>
              <a:rPr lang="en-US" sz="2400" b="1" dirty="0" smtClean="0"/>
              <a:t>ave </a:t>
            </a:r>
            <a:r>
              <a:rPr lang="en-US" sz="2400" b="1" dirty="0"/>
              <a:t>the capability of reflecting the various parameters which can impact system reliability. </a:t>
            </a:r>
            <a:endParaRPr lang="en-US" sz="2400" b="1" dirty="0" smtClean="0"/>
          </a:p>
          <a:p>
            <a:pPr marL="687387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Therefore</a:t>
            </a:r>
            <a:r>
              <a:rPr lang="en-US" sz="2400" b="1" dirty="0"/>
              <a:t>, probabilistic indices </a:t>
            </a:r>
            <a:r>
              <a:rPr lang="en-US" sz="2400" b="1" dirty="0" smtClean="0"/>
              <a:t>permit </a:t>
            </a:r>
            <a:r>
              <a:rPr lang="en-US" sz="2400" b="1" dirty="0"/>
              <a:t>quantitative evaluation of system alternatives through direct consideration of parameters which influence </a:t>
            </a:r>
            <a:r>
              <a:rPr lang="en-US" sz="2400" b="1" dirty="0" smtClean="0"/>
              <a:t>reliability.</a:t>
            </a:r>
          </a:p>
          <a:p>
            <a:pPr marL="687387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This </a:t>
            </a:r>
            <a:r>
              <a:rPr lang="en-US" sz="2400" b="1" dirty="0"/>
              <a:t>capability accounts for the increasing popularity and use of probabilistic indices.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Based </a:t>
            </a:r>
            <a:r>
              <a:rPr lang="en-US" dirty="0"/>
              <a:t>vs Model Based</a:t>
            </a:r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8017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3200" dirty="0"/>
              <a:t>Because of interdependence  introduced by cyber part it becomes difficult to use non-sequential MC and the associated variance reduction techniques</a:t>
            </a:r>
            <a:r>
              <a:rPr lang="en-US" sz="3200" dirty="0" smtClean="0"/>
              <a:t>. So we have used sequential MCS.</a:t>
            </a:r>
            <a:endParaRPr lang="en-US" sz="3200" dirty="0"/>
          </a:p>
          <a:p>
            <a:pPr lvl="1"/>
            <a:r>
              <a:rPr lang="en-US" sz="3200" dirty="0"/>
              <a:t>We have also proposed a non-sequential MCS technique to solve this problem but more work is needed in this direction.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work</a:t>
            </a:r>
            <a:endParaRPr lang="en-US" dirty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87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3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38380"/>
          </a:xfrm>
        </p:spPr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References for this Presentation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295400"/>
            <a:ext cx="7391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tabLst>
                <a:tab pos="346075" algn="l"/>
              </a:tabLst>
            </a:pPr>
            <a:r>
              <a:rPr lang="en-US" b="1" dirty="0" smtClean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C. Singh, A. Sprintson, “</a:t>
            </a:r>
            <a:r>
              <a:rPr lang="en-US" b="1" dirty="0" smtClean="0"/>
              <a:t>Reliability </a:t>
            </a:r>
            <a:r>
              <a:rPr lang="en-US" b="1" dirty="0"/>
              <a:t>Assurance of Cyber-Physical Power </a:t>
            </a:r>
            <a:r>
              <a:rPr lang="en-US" b="1" dirty="0" smtClean="0"/>
              <a:t>Systems”, IEEE PES General Meeting</a:t>
            </a:r>
            <a:r>
              <a:rPr lang="en-US" b="1" dirty="0"/>
              <a:t>, </a:t>
            </a:r>
            <a:r>
              <a:rPr lang="en-US" b="1" dirty="0" smtClean="0"/>
              <a:t>July 2010.</a:t>
            </a:r>
            <a:endParaRPr lang="en-US" b="1" dirty="0"/>
          </a:p>
          <a:p>
            <a:pPr marL="342900" lvl="0" indent="-342900">
              <a:buFont typeface="+mj-lt"/>
              <a:buAutoNum type="arabicPeriod"/>
              <a:tabLst>
                <a:tab pos="346075" algn="l"/>
              </a:tabLst>
            </a:pPr>
            <a:r>
              <a:rPr lang="en-US" b="1" dirty="0" smtClean="0"/>
              <a:t>Yan </a:t>
            </a:r>
            <a:r>
              <a:rPr lang="en-US" b="1" dirty="0"/>
              <a:t>Zhang, </a:t>
            </a:r>
            <a:r>
              <a:rPr lang="en-US" b="1" dirty="0" smtClean="0"/>
              <a:t>Alex </a:t>
            </a:r>
            <a:r>
              <a:rPr lang="en-US" b="1" dirty="0"/>
              <a:t>Sprintson, </a:t>
            </a:r>
            <a:r>
              <a:rPr lang="en-US" b="1" dirty="0" smtClean="0"/>
              <a:t>and </a:t>
            </a:r>
            <a:r>
              <a:rPr lang="en-US" b="1" dirty="0"/>
              <a:t>Chanan Singh</a:t>
            </a:r>
            <a:r>
              <a:rPr lang="en-US" b="1" dirty="0" smtClean="0"/>
              <a:t>, “An </a:t>
            </a:r>
            <a:r>
              <a:rPr lang="en-US" b="1" dirty="0"/>
              <a:t>Integrative Approach to Reliability Analysis of an IEC 61850 Digital </a:t>
            </a:r>
            <a:r>
              <a:rPr lang="en-US" b="1" dirty="0" smtClean="0"/>
              <a:t>Substation“, IEEE PES General Meeting, July 2012.</a:t>
            </a:r>
            <a:endParaRPr lang="en-US" b="1" dirty="0" smtClean="0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346075" algn="l"/>
              </a:tabLst>
            </a:pPr>
            <a:r>
              <a:rPr lang="en-US" b="1" dirty="0" smtClean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</a:t>
            </a:r>
            <a:r>
              <a:rPr lang="en-US" b="1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. Lei, C. Singh, and A. Sprintson, “Reliability modeling and analysis of IEC 61850 based substation protection systems,” </a:t>
            </a:r>
            <a:r>
              <a:rPr lang="en-US" b="1" i="1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IEEE Transactions on Smart Grid</a:t>
            </a:r>
            <a:r>
              <a:rPr lang="en-US" b="1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vol. 5, no. 5, pp. 2194–2202, September 2014.</a:t>
            </a:r>
          </a:p>
          <a:p>
            <a:pPr marL="342900" lvl="0" indent="-342900">
              <a:buFont typeface="+mj-lt"/>
              <a:buAutoNum type="arabicPeriod"/>
              <a:tabLst>
                <a:tab pos="346075" algn="l"/>
              </a:tabLst>
            </a:pPr>
            <a:r>
              <a:rPr lang="en-US" b="1" dirty="0" smtClean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H. Lei and C. Singh, “Power system reliability evaluation considering cyber-malfunctions in substations,” </a:t>
            </a:r>
            <a:r>
              <a:rPr lang="en-US" b="1" i="1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Electric Power Systems Research</a:t>
            </a:r>
            <a:r>
              <a:rPr lang="en-US" b="1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vol. 129, pp. 160-169, December 2015.</a:t>
            </a:r>
          </a:p>
          <a:p>
            <a:pPr marL="342900" lvl="0" indent="-342900">
              <a:buFont typeface="+mj-lt"/>
              <a:buAutoNum type="arabicPeriod"/>
              <a:tabLst>
                <a:tab pos="346075" algn="l"/>
              </a:tabLst>
            </a:pPr>
            <a:r>
              <a:rPr lang="en-US" b="1" dirty="0" smtClean="0"/>
              <a:t>M</a:t>
            </a:r>
            <a:r>
              <a:rPr lang="en-US" b="1" dirty="0"/>
              <a:t>. S. </a:t>
            </a:r>
            <a:r>
              <a:rPr lang="en-US" b="1" dirty="0" err="1"/>
              <a:t>Modarresi</a:t>
            </a:r>
            <a:r>
              <a:rPr lang="en-US" b="1" dirty="0"/>
              <a:t>, L. </a:t>
            </a:r>
            <a:r>
              <a:rPr lang="en-US" b="1" dirty="0" err="1"/>
              <a:t>Xie</a:t>
            </a:r>
            <a:r>
              <a:rPr lang="en-US" b="1" dirty="0"/>
              <a:t>, and C. Singh “Reserves from Controllable Swimming Pool Pumps: Reliability Assessment and Operational Planning,” in 51st Hawaii International Conference on System Sciences (HICSS), January 2018</a:t>
            </a:r>
            <a:endParaRPr lang="en-US" b="1" dirty="0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4163" lvl="0" indent="-284163">
              <a:tabLst>
                <a:tab pos="346075" algn="l"/>
              </a:tabLst>
            </a:pPr>
            <a:endParaRPr lang="en-US" sz="1200" dirty="0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6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Presenter’s email:</a:t>
            </a:r>
            <a:endParaRPr lang="en-US" dirty="0"/>
          </a:p>
          <a:p>
            <a:r>
              <a:rPr lang="en-US" dirty="0" smtClean="0"/>
              <a:t>singh@ece.tamu.edu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016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6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5765</TotalTime>
  <Words>4912</Words>
  <Application>Microsoft Office PowerPoint</Application>
  <PresentationFormat>On-screen Show (4:3)</PresentationFormat>
  <Paragraphs>1146</Paragraphs>
  <Slides>92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92</vt:i4>
      </vt:variant>
    </vt:vector>
  </HeadingPairs>
  <TitlesOfParts>
    <vt:vector size="108" baseType="lpstr">
      <vt:lpstr>SimSun</vt:lpstr>
      <vt:lpstr>Arial</vt:lpstr>
      <vt:lpstr>Arial Rounded MT Bold</vt:lpstr>
      <vt:lpstr>Calibri</vt:lpstr>
      <vt:lpstr>Cambria Math</vt:lpstr>
      <vt:lpstr>Lucida Sans Unicode</vt:lpstr>
      <vt:lpstr>Roboto</vt:lpstr>
      <vt:lpstr>Times New Roman</vt:lpstr>
      <vt:lpstr>Verdana</vt:lpstr>
      <vt:lpstr>Wingdings</vt:lpstr>
      <vt:lpstr>Wingdings 2</vt:lpstr>
      <vt:lpstr>Wingdings 3</vt:lpstr>
      <vt:lpstr>Concourse</vt:lpstr>
      <vt:lpstr>VISIO 3 Drawing</vt:lpstr>
      <vt:lpstr>Microsoft Visio 2000/2002 Drawing</vt:lpstr>
      <vt:lpstr>Visio</vt:lpstr>
      <vt:lpstr>Reliability Evaluation of Smart Grid including the Impact of Cyber-physical Interactions </vt:lpstr>
      <vt:lpstr>Introduction</vt:lpstr>
      <vt:lpstr>Introduction</vt:lpstr>
      <vt:lpstr>PowerPoint Presentation</vt:lpstr>
      <vt:lpstr>Emerging  Power Systems</vt:lpstr>
      <vt:lpstr>Cyber-Physical Reliability vs Security </vt:lpstr>
      <vt:lpstr>  Need for Reliability Analysis</vt:lpstr>
      <vt:lpstr>Analysis: Rule based  vs Model Based </vt:lpstr>
      <vt:lpstr>Rule Based vs Model Based</vt:lpstr>
      <vt:lpstr>Current Techniques: Dimensions of Their Development</vt:lpstr>
      <vt:lpstr>Level of System Coverage</vt:lpstr>
      <vt:lpstr>Single Area &amp; Multi-Area Models</vt:lpstr>
      <vt:lpstr>Level of System Coverage </vt:lpstr>
      <vt:lpstr>Composite System &amp; Distribution System</vt:lpstr>
      <vt:lpstr>Solution Approaches in Power System Reliability Evaluation</vt:lpstr>
      <vt:lpstr>Solution Approaches</vt:lpstr>
      <vt:lpstr>A General Schematic</vt:lpstr>
      <vt:lpstr>System Models</vt:lpstr>
      <vt:lpstr>State Identification and Selection</vt:lpstr>
      <vt:lpstr>Classification of States</vt:lpstr>
      <vt:lpstr>State Evaluation</vt:lpstr>
      <vt:lpstr>Monte Carlo Simulation</vt:lpstr>
      <vt:lpstr>Non-sequential Simulation </vt:lpstr>
      <vt:lpstr>Sequential Monte Carlo Simulation  - Creating possible system history </vt:lpstr>
      <vt:lpstr>Creating possible system history</vt:lpstr>
      <vt:lpstr>Observations</vt:lpstr>
      <vt:lpstr>Observations</vt:lpstr>
      <vt:lpstr>Future of Power Systems</vt:lpstr>
      <vt:lpstr>Possible Approaches to Reliability Modeling for Future Power Systems</vt:lpstr>
      <vt:lpstr>Categories of Impact of Cyber Failures</vt:lpstr>
      <vt:lpstr>Modeling Local Effects of Cyber Failures</vt:lpstr>
      <vt:lpstr>Degradation Effects of Cyber Failures</vt:lpstr>
      <vt:lpstr>An Example of Local and Degradation Effects</vt:lpstr>
      <vt:lpstr>Example of Smart Homes Helping Smart Grid Functionality</vt:lpstr>
      <vt:lpstr>How to Gain Flexibility? Case of the reserve market</vt:lpstr>
      <vt:lpstr>PowerPoint Presentation</vt:lpstr>
      <vt:lpstr>PowerPoint Presentation</vt:lpstr>
      <vt:lpstr>PowerPoint Presentation</vt:lpstr>
      <vt:lpstr>PowerPoint Presentation</vt:lpstr>
      <vt:lpstr>Inputs, Medium and Outcomes:</vt:lpstr>
      <vt:lpstr>Control Device: as simple as a Wemo</vt:lpstr>
      <vt:lpstr>PowerPoint Presentation</vt:lpstr>
      <vt:lpstr>PowerPoint Presentation</vt:lpstr>
      <vt:lpstr>PowerPoint Presentation</vt:lpstr>
      <vt:lpstr>PowerPoint Presentation</vt:lpstr>
      <vt:lpstr>Scheduling the Pool Pumps for Operational Planning</vt:lpstr>
      <vt:lpstr>Catastrophic Effects</vt:lpstr>
      <vt:lpstr>Cyber- Physical Interaction</vt:lpstr>
      <vt:lpstr>Digital Substation as a Cyber-Physical System</vt:lpstr>
      <vt:lpstr>More Detail on the Cyber</vt:lpstr>
      <vt:lpstr>Protection Zone Division</vt:lpstr>
      <vt:lpstr>How of Cyber-Physical Interdependency</vt:lpstr>
      <vt:lpstr>Cyber-Physical Interdependency</vt:lpstr>
      <vt:lpstr>Cyber-Physical Interdependency</vt:lpstr>
      <vt:lpstr>Cyber-Physical Interdependency</vt:lpstr>
      <vt:lpstr>PowerPoint Presentation</vt:lpstr>
      <vt:lpstr>System-wide Reliability Evaluation</vt:lpstr>
      <vt:lpstr>Monte Carlo Simulation</vt:lpstr>
      <vt:lpstr>Monte Carlo Simulation</vt:lpstr>
      <vt:lpstr>Monte Carlo Simulation</vt:lpstr>
      <vt:lpstr>Monte Carlo Simulation</vt:lpstr>
      <vt:lpstr>Monte Carlo Simulation</vt:lpstr>
      <vt:lpstr>Monte Carlo Simulation</vt:lpstr>
      <vt:lpstr>Monte Carlo Simulation</vt:lpstr>
      <vt:lpstr>Monte Carlo Simulation</vt:lpstr>
      <vt:lpstr>System Configuration</vt:lpstr>
      <vt:lpstr>System Configuration</vt:lpstr>
      <vt:lpstr>System Configuration</vt:lpstr>
      <vt:lpstr>System Configuration</vt:lpstr>
      <vt:lpstr>System Configuration</vt:lpstr>
      <vt:lpstr>Stage 1: Substation Level Analysis</vt:lpstr>
      <vt:lpstr>Stage 1: Substation Level Analysis</vt:lpstr>
      <vt:lpstr>Stage 1: Substation Level Analysis</vt:lpstr>
      <vt:lpstr>Stage 1: Substation Level Analysis</vt:lpstr>
      <vt:lpstr>Stage 2: Composite System Level Analysis</vt:lpstr>
      <vt:lpstr>Stage 2: Composite System Level Analysis</vt:lpstr>
      <vt:lpstr>Stage 2: Composite System Level Analysis</vt:lpstr>
      <vt:lpstr>Modeling Cyber Link Failures</vt:lpstr>
      <vt:lpstr>Modeling Cyber Link Failures</vt:lpstr>
      <vt:lpstr>Modeling Cyber Link Failures</vt:lpstr>
      <vt:lpstr>Modeling Cyber Link Failures</vt:lpstr>
      <vt:lpstr>Modeling Cyber Link Failures</vt:lpstr>
      <vt:lpstr>Modeling Cyber Link Failures</vt:lpstr>
      <vt:lpstr>Modeling Cyber Link Failures</vt:lpstr>
      <vt:lpstr>Modeling Cyber Link Failures</vt:lpstr>
      <vt:lpstr>Comments on Scalability </vt:lpstr>
      <vt:lpstr>Further work</vt:lpstr>
      <vt:lpstr>Further Work</vt:lpstr>
      <vt:lpstr>Test System</vt:lpstr>
      <vt:lpstr>Further work</vt:lpstr>
      <vt:lpstr>  References for this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Correspondence</dc:title>
  <dc:creator>Lei</dc:creator>
  <cp:lastModifiedBy>Singh, Chanan</cp:lastModifiedBy>
  <cp:revision>442</cp:revision>
  <dcterms:created xsi:type="dcterms:W3CDTF">2006-08-16T00:00:00Z</dcterms:created>
  <dcterms:modified xsi:type="dcterms:W3CDTF">2017-12-10T05:05:13Z</dcterms:modified>
</cp:coreProperties>
</file>