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notesMasterIdLst>
    <p:notesMasterId r:id="rId18"/>
  </p:notesMasterIdLst>
  <p:sldIdLst>
    <p:sldId id="377" r:id="rId2"/>
    <p:sldId id="360" r:id="rId3"/>
    <p:sldId id="361" r:id="rId4"/>
    <p:sldId id="362" r:id="rId5"/>
    <p:sldId id="363" r:id="rId6"/>
    <p:sldId id="365" r:id="rId7"/>
    <p:sldId id="366" r:id="rId8"/>
    <p:sldId id="367" r:id="rId9"/>
    <p:sldId id="368" r:id="rId10"/>
    <p:sldId id="369" r:id="rId11"/>
    <p:sldId id="370" r:id="rId12"/>
    <p:sldId id="371" r:id="rId13"/>
    <p:sldId id="372" r:id="rId14"/>
    <p:sldId id="373" r:id="rId15"/>
    <p:sldId id="374" r:id="rId16"/>
    <p:sldId id="375" r:id="rId17"/>
  </p:sldIdLst>
  <p:sldSz cx="9144000" cy="6858000" type="screen4x3"/>
  <p:notesSz cx="7010400" cy="923607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266" autoAdjust="0"/>
    <p:restoredTop sz="92585"/>
  </p:normalViewPr>
  <p:slideViewPr>
    <p:cSldViewPr>
      <p:cViewPr varScale="1">
        <p:scale>
          <a:sx n="118" d="100"/>
          <a:sy n="118" d="100"/>
        </p:scale>
        <p:origin x="2680" y="2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2098" name="Rectangle 2"/>
          <p:cNvSpPr>
            <a:spLocks noGrp="1" noChangeArrowheads="1"/>
          </p:cNvSpPr>
          <p:nvPr>
            <p:ph type="hdr" sz="quarter"/>
          </p:nvPr>
        </p:nvSpPr>
        <p:spPr bwMode="auto">
          <a:xfrm>
            <a:off x="0" y="1"/>
            <a:ext cx="3037840" cy="461804"/>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defRPr sz="1300"/>
            </a:lvl1pPr>
          </a:lstStyle>
          <a:p>
            <a:endParaRPr lang="en-US"/>
          </a:p>
        </p:txBody>
      </p:sp>
      <p:sp>
        <p:nvSpPr>
          <p:cNvPr id="132099" name="Rectangle 3"/>
          <p:cNvSpPr>
            <a:spLocks noGrp="1" noChangeArrowheads="1"/>
          </p:cNvSpPr>
          <p:nvPr>
            <p:ph type="dt" idx="1"/>
          </p:nvPr>
        </p:nvSpPr>
        <p:spPr bwMode="auto">
          <a:xfrm>
            <a:off x="3970939" y="1"/>
            <a:ext cx="3037840" cy="461804"/>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a:defRPr sz="1300"/>
            </a:lvl1pPr>
          </a:lstStyle>
          <a:p>
            <a:endParaRPr lang="en-US"/>
          </a:p>
        </p:txBody>
      </p:sp>
      <p:sp>
        <p:nvSpPr>
          <p:cNvPr id="132100" name="Rectangle 4"/>
          <p:cNvSpPr>
            <a:spLocks noGrp="1" noRot="1" noChangeAspect="1" noChangeArrowheads="1" noTextEdit="1"/>
          </p:cNvSpPr>
          <p:nvPr>
            <p:ph type="sldImg" idx="2"/>
          </p:nvPr>
        </p:nvSpPr>
        <p:spPr bwMode="auto">
          <a:xfrm>
            <a:off x="1196975" y="693738"/>
            <a:ext cx="4616450" cy="3462337"/>
          </a:xfrm>
          <a:prstGeom prst="rect">
            <a:avLst/>
          </a:prstGeom>
          <a:noFill/>
          <a:ln w="9525">
            <a:solidFill>
              <a:srgbClr val="000000"/>
            </a:solidFill>
            <a:miter lim="800000"/>
            <a:headEnd/>
            <a:tailEnd/>
          </a:ln>
          <a:effectLst/>
        </p:spPr>
      </p:sp>
      <p:sp>
        <p:nvSpPr>
          <p:cNvPr id="132101" name="Rectangle 5"/>
          <p:cNvSpPr>
            <a:spLocks noGrp="1" noChangeArrowheads="1"/>
          </p:cNvSpPr>
          <p:nvPr>
            <p:ph type="body" sz="quarter" idx="3"/>
          </p:nvPr>
        </p:nvSpPr>
        <p:spPr bwMode="auto">
          <a:xfrm>
            <a:off x="701041" y="4387136"/>
            <a:ext cx="5608320" cy="4156234"/>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2102" name="Rectangle 6"/>
          <p:cNvSpPr>
            <a:spLocks noGrp="1" noChangeArrowheads="1"/>
          </p:cNvSpPr>
          <p:nvPr>
            <p:ph type="ftr" sz="quarter" idx="4"/>
          </p:nvPr>
        </p:nvSpPr>
        <p:spPr bwMode="auto">
          <a:xfrm>
            <a:off x="0" y="8772669"/>
            <a:ext cx="3037840" cy="461804"/>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defRPr sz="1300"/>
            </a:lvl1pPr>
          </a:lstStyle>
          <a:p>
            <a:endParaRPr lang="en-US"/>
          </a:p>
        </p:txBody>
      </p:sp>
      <p:sp>
        <p:nvSpPr>
          <p:cNvPr id="132103" name="Rectangle 7"/>
          <p:cNvSpPr>
            <a:spLocks noGrp="1" noChangeArrowheads="1"/>
          </p:cNvSpPr>
          <p:nvPr>
            <p:ph type="sldNum" sz="quarter" idx="5"/>
          </p:nvPr>
        </p:nvSpPr>
        <p:spPr bwMode="auto">
          <a:xfrm>
            <a:off x="3970939" y="8772669"/>
            <a:ext cx="3037840" cy="461804"/>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a:defRPr sz="1300"/>
            </a:lvl1pPr>
          </a:lstStyle>
          <a:p>
            <a:fld id="{E67FEFE0-E236-4B31-85C3-2C8D567D9F5C}" type="slidenum">
              <a:rPr lang="en-US"/>
              <a:pPr/>
              <a:t>‹#›</a:t>
            </a:fld>
            <a:endParaRPr lang="en-US"/>
          </a:p>
        </p:txBody>
      </p:sp>
    </p:spTree>
    <p:extLst>
      <p:ext uri="{BB962C8B-B14F-4D97-AF65-F5344CB8AC3E}">
        <p14:creationId xmlns:p14="http://schemas.microsoft.com/office/powerpoint/2010/main" val="409583380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7FEFE0-E236-4B31-85C3-2C8D567D9F5C}" type="slidenum">
              <a:rPr lang="en-US" smtClean="0"/>
              <a:pPr/>
              <a:t>1</a:t>
            </a:fld>
            <a:endParaRPr lang="en-US"/>
          </a:p>
        </p:txBody>
      </p:sp>
    </p:spTree>
    <p:extLst>
      <p:ext uri="{BB962C8B-B14F-4D97-AF65-F5344CB8AC3E}">
        <p14:creationId xmlns:p14="http://schemas.microsoft.com/office/powerpoint/2010/main" val="24359658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See my notes on Slide 12. DERs operating continuously can reduce the load or DERs start when dispatched. Two ways of contribution to adequacy.</a:t>
            </a:r>
          </a:p>
        </p:txBody>
      </p:sp>
      <p:sp>
        <p:nvSpPr>
          <p:cNvPr id="4" name="Slide Number Placeholder 3"/>
          <p:cNvSpPr>
            <a:spLocks noGrp="1"/>
          </p:cNvSpPr>
          <p:nvPr>
            <p:ph type="sldNum" sz="quarter" idx="5"/>
          </p:nvPr>
        </p:nvSpPr>
        <p:spPr/>
        <p:txBody>
          <a:bodyPr/>
          <a:lstStyle/>
          <a:p>
            <a:fld id="{E67FEFE0-E236-4B31-85C3-2C8D567D9F5C}" type="slidenum">
              <a:rPr lang="en-US" smtClean="0"/>
              <a:pPr/>
              <a:t>13</a:t>
            </a:fld>
            <a:endParaRPr lang="en-US"/>
          </a:p>
        </p:txBody>
      </p:sp>
    </p:spTree>
    <p:extLst>
      <p:ext uri="{BB962C8B-B14F-4D97-AF65-F5344CB8AC3E}">
        <p14:creationId xmlns:p14="http://schemas.microsoft.com/office/powerpoint/2010/main" val="34411366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DERs and Demand Flexibility can vary hourly so LOLE hourly index may be more desirable that LOLE daily.  ISO is responsible for Adequacy related load drop. Distribution company is responsible for load drop due to distribution component failure.  Another issue: If DERs are used as system resources and get capacity revenues they should be used for the system (cannot isolate from the system and serve the local load).   </a:t>
            </a:r>
          </a:p>
        </p:txBody>
      </p:sp>
      <p:sp>
        <p:nvSpPr>
          <p:cNvPr id="4" name="Slide Number Placeholder 3"/>
          <p:cNvSpPr>
            <a:spLocks noGrp="1"/>
          </p:cNvSpPr>
          <p:nvPr>
            <p:ph type="sldNum" sz="quarter" idx="5"/>
          </p:nvPr>
        </p:nvSpPr>
        <p:spPr/>
        <p:txBody>
          <a:bodyPr/>
          <a:lstStyle/>
          <a:p>
            <a:fld id="{E67FEFE0-E236-4B31-85C3-2C8D567D9F5C}" type="slidenum">
              <a:rPr lang="en-US" smtClean="0"/>
              <a:pPr/>
              <a:t>14</a:t>
            </a:fld>
            <a:endParaRPr lang="en-US"/>
          </a:p>
        </p:txBody>
      </p:sp>
    </p:spTree>
    <p:extLst>
      <p:ext uri="{BB962C8B-B14F-4D97-AF65-F5344CB8AC3E}">
        <p14:creationId xmlns:p14="http://schemas.microsoft.com/office/powerpoint/2010/main" val="2284038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Modeling hundreds of small DERs each with its own operating rules in a bulk power system reliability tool may be impractical.   </a:t>
            </a:r>
          </a:p>
        </p:txBody>
      </p:sp>
      <p:sp>
        <p:nvSpPr>
          <p:cNvPr id="4" name="Slide Number Placeholder 3"/>
          <p:cNvSpPr>
            <a:spLocks noGrp="1"/>
          </p:cNvSpPr>
          <p:nvPr>
            <p:ph type="sldNum" sz="quarter" idx="5"/>
          </p:nvPr>
        </p:nvSpPr>
        <p:spPr/>
        <p:txBody>
          <a:bodyPr/>
          <a:lstStyle/>
          <a:p>
            <a:fld id="{E67FEFE0-E236-4B31-85C3-2C8D567D9F5C}" type="slidenum">
              <a:rPr lang="en-US" smtClean="0"/>
              <a:pPr/>
              <a:t>15</a:t>
            </a:fld>
            <a:endParaRPr lang="en-US"/>
          </a:p>
        </p:txBody>
      </p:sp>
    </p:spTree>
    <p:extLst>
      <p:ext uri="{BB962C8B-B14F-4D97-AF65-F5344CB8AC3E}">
        <p14:creationId xmlns:p14="http://schemas.microsoft.com/office/powerpoint/2010/main" val="36402116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7FEFE0-E236-4B31-85C3-2C8D567D9F5C}" type="slidenum">
              <a:rPr lang="en-US" smtClean="0"/>
              <a:pPr/>
              <a:t>2</a:t>
            </a:fld>
            <a:endParaRPr lang="en-US"/>
          </a:p>
        </p:txBody>
      </p:sp>
    </p:spTree>
    <p:extLst>
      <p:ext uri="{BB962C8B-B14F-4D97-AF65-F5344CB8AC3E}">
        <p14:creationId xmlns:p14="http://schemas.microsoft.com/office/powerpoint/2010/main" val="33174988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7FEFE0-E236-4B31-85C3-2C8D567D9F5C}" type="slidenum">
              <a:rPr lang="en-US" smtClean="0"/>
              <a:pPr/>
              <a:t>3</a:t>
            </a:fld>
            <a:endParaRPr lang="en-US"/>
          </a:p>
        </p:txBody>
      </p:sp>
    </p:spTree>
    <p:extLst>
      <p:ext uri="{BB962C8B-B14F-4D97-AF65-F5344CB8AC3E}">
        <p14:creationId xmlns:p14="http://schemas.microsoft.com/office/powerpoint/2010/main" val="30448872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Capacity Adequacy is now Resource Adequacy Department. Use more recent presentations.</a:t>
            </a:r>
          </a:p>
        </p:txBody>
      </p:sp>
      <p:sp>
        <p:nvSpPr>
          <p:cNvPr id="4" name="Slide Number Placeholder 3"/>
          <p:cNvSpPr>
            <a:spLocks noGrp="1"/>
          </p:cNvSpPr>
          <p:nvPr>
            <p:ph type="sldNum" sz="quarter" idx="10"/>
          </p:nvPr>
        </p:nvSpPr>
        <p:spPr/>
        <p:txBody>
          <a:bodyPr/>
          <a:lstStyle/>
          <a:p>
            <a:fld id="{E67FEFE0-E236-4B31-85C3-2C8D567D9F5C}" type="slidenum">
              <a:rPr lang="en-US" smtClean="0"/>
              <a:pPr/>
              <a:t>4</a:t>
            </a:fld>
            <a:endParaRPr lang="en-US"/>
          </a:p>
        </p:txBody>
      </p:sp>
    </p:spTree>
    <p:extLst>
      <p:ext uri="{BB962C8B-B14F-4D97-AF65-F5344CB8AC3E}">
        <p14:creationId xmlns:p14="http://schemas.microsoft.com/office/powerpoint/2010/main" val="11148317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PJM also has a capacity market (RPM) 3 years in advance of the Delivery Year. Started in 2005 (my work while at PJM).</a:t>
            </a:r>
          </a:p>
        </p:txBody>
      </p:sp>
      <p:sp>
        <p:nvSpPr>
          <p:cNvPr id="4" name="Slide Number Placeholder 3"/>
          <p:cNvSpPr>
            <a:spLocks noGrp="1"/>
          </p:cNvSpPr>
          <p:nvPr>
            <p:ph type="sldNum" sz="quarter" idx="10"/>
          </p:nvPr>
        </p:nvSpPr>
        <p:spPr/>
        <p:txBody>
          <a:bodyPr/>
          <a:lstStyle/>
          <a:p>
            <a:fld id="{E67FEFE0-E236-4B31-85C3-2C8D567D9F5C}" type="slidenum">
              <a:rPr lang="en-US" smtClean="0"/>
              <a:pPr/>
              <a:t>6</a:t>
            </a:fld>
            <a:endParaRPr lang="en-US"/>
          </a:p>
        </p:txBody>
      </p:sp>
    </p:spTree>
    <p:extLst>
      <p:ext uri="{BB962C8B-B14F-4D97-AF65-F5344CB8AC3E}">
        <p14:creationId xmlns:p14="http://schemas.microsoft.com/office/powerpoint/2010/main" val="11441426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ISO-NE, not NEISO.</a:t>
            </a:r>
          </a:p>
        </p:txBody>
      </p:sp>
      <p:sp>
        <p:nvSpPr>
          <p:cNvPr id="4" name="Slide Number Placeholder 3"/>
          <p:cNvSpPr>
            <a:spLocks noGrp="1"/>
          </p:cNvSpPr>
          <p:nvPr>
            <p:ph type="sldNum" sz="quarter" idx="5"/>
          </p:nvPr>
        </p:nvSpPr>
        <p:spPr/>
        <p:txBody>
          <a:bodyPr/>
          <a:lstStyle/>
          <a:p>
            <a:fld id="{E67FEFE0-E236-4B31-85C3-2C8D567D9F5C}" type="slidenum">
              <a:rPr lang="en-US" smtClean="0"/>
              <a:pPr/>
              <a:t>8</a:t>
            </a:fld>
            <a:endParaRPr lang="en-US"/>
          </a:p>
        </p:txBody>
      </p:sp>
    </p:spTree>
    <p:extLst>
      <p:ext uri="{BB962C8B-B14F-4D97-AF65-F5344CB8AC3E}">
        <p14:creationId xmlns:p14="http://schemas.microsoft.com/office/powerpoint/2010/main" val="22871686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VERs include some types of hydro also.  What is the last bullet as Game Changer?</a:t>
            </a:r>
          </a:p>
        </p:txBody>
      </p:sp>
      <p:sp>
        <p:nvSpPr>
          <p:cNvPr id="4" name="Slide Number Placeholder 3"/>
          <p:cNvSpPr>
            <a:spLocks noGrp="1"/>
          </p:cNvSpPr>
          <p:nvPr>
            <p:ph type="sldNum" sz="quarter" idx="5"/>
          </p:nvPr>
        </p:nvSpPr>
        <p:spPr/>
        <p:txBody>
          <a:bodyPr/>
          <a:lstStyle/>
          <a:p>
            <a:fld id="{E67FEFE0-E236-4B31-85C3-2C8D567D9F5C}" type="slidenum">
              <a:rPr lang="en-US" smtClean="0"/>
              <a:pPr/>
              <a:t>9</a:t>
            </a:fld>
            <a:endParaRPr lang="en-US"/>
          </a:p>
        </p:txBody>
      </p:sp>
    </p:spTree>
    <p:extLst>
      <p:ext uri="{BB962C8B-B14F-4D97-AF65-F5344CB8AC3E}">
        <p14:creationId xmlns:p14="http://schemas.microsoft.com/office/powerpoint/2010/main" val="3630800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7FEFE0-E236-4B31-85C3-2C8D567D9F5C}" type="slidenum">
              <a:rPr lang="en-US" smtClean="0"/>
              <a:pPr/>
              <a:t>11</a:t>
            </a:fld>
            <a:endParaRPr lang="en-US"/>
          </a:p>
        </p:txBody>
      </p:sp>
    </p:spTree>
    <p:extLst>
      <p:ext uri="{BB962C8B-B14F-4D97-AF65-F5344CB8AC3E}">
        <p14:creationId xmlns:p14="http://schemas.microsoft.com/office/powerpoint/2010/main" val="36540023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7FEFE0-E236-4B31-85C3-2C8D567D9F5C}" type="slidenum">
              <a:rPr lang="en-US" smtClean="0"/>
              <a:pPr/>
              <a:t>12</a:t>
            </a:fld>
            <a:endParaRPr lang="en-US"/>
          </a:p>
        </p:txBody>
      </p:sp>
    </p:spTree>
    <p:extLst>
      <p:ext uri="{BB962C8B-B14F-4D97-AF65-F5344CB8AC3E}">
        <p14:creationId xmlns:p14="http://schemas.microsoft.com/office/powerpoint/2010/main" val="9608069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4690"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endParaRPr lang="en-US"/>
          </a:p>
        </p:txBody>
      </p:sp>
      <p:sp>
        <p:nvSpPr>
          <p:cNvPr id="114691"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a:t>Click to edit Master title style</a:t>
            </a:r>
          </a:p>
        </p:txBody>
      </p:sp>
      <p:sp>
        <p:nvSpPr>
          <p:cNvPr id="114692"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a:t>Click to edit Master subtitle style</a:t>
            </a:r>
          </a:p>
        </p:txBody>
      </p:sp>
      <p:sp>
        <p:nvSpPr>
          <p:cNvPr id="114693" name="Rectangle 5"/>
          <p:cNvSpPr>
            <a:spLocks noGrp="1" noChangeArrowheads="1"/>
          </p:cNvSpPr>
          <p:nvPr>
            <p:ph type="dt" sz="half" idx="2"/>
          </p:nvPr>
        </p:nvSpPr>
        <p:spPr/>
        <p:txBody>
          <a:bodyPr/>
          <a:lstStyle>
            <a:lvl1pPr>
              <a:defRPr/>
            </a:lvl1pPr>
          </a:lstStyle>
          <a:p>
            <a:endParaRPr lang="en-US" altLang="en-US"/>
          </a:p>
        </p:txBody>
      </p:sp>
      <p:sp>
        <p:nvSpPr>
          <p:cNvPr id="114694" name="Rectangle 6"/>
          <p:cNvSpPr>
            <a:spLocks noGrp="1" noChangeArrowheads="1"/>
          </p:cNvSpPr>
          <p:nvPr>
            <p:ph type="ftr" sz="quarter" idx="3"/>
          </p:nvPr>
        </p:nvSpPr>
        <p:spPr/>
        <p:txBody>
          <a:bodyPr/>
          <a:lstStyle>
            <a:lvl1pPr>
              <a:defRPr/>
            </a:lvl1pPr>
          </a:lstStyle>
          <a:p>
            <a:endParaRPr lang="en-US" altLang="en-US"/>
          </a:p>
        </p:txBody>
      </p:sp>
      <p:sp>
        <p:nvSpPr>
          <p:cNvPr id="114695" name="Rectangle 7"/>
          <p:cNvSpPr>
            <a:spLocks noGrp="1" noChangeArrowheads="1"/>
          </p:cNvSpPr>
          <p:nvPr>
            <p:ph type="sldNum" sz="quarter" idx="4"/>
          </p:nvPr>
        </p:nvSpPr>
        <p:spPr/>
        <p:txBody>
          <a:bodyPr/>
          <a:lstStyle>
            <a:lvl1pPr>
              <a:defRPr/>
            </a:lvl1pPr>
          </a:lstStyle>
          <a:p>
            <a:fld id="{B57CFC7F-D757-4989-A30A-357E1965ACA9}" type="slidenum">
              <a:rPr lang="en-US" altLang="en-US"/>
              <a:pPr/>
              <a:t>‹#›</a:t>
            </a:fld>
            <a:endParaRPr lang="en-US" altLang="en-US"/>
          </a:p>
        </p:txBody>
      </p:sp>
      <p:grpSp>
        <p:nvGrpSpPr>
          <p:cNvPr id="114696" name="Group 8"/>
          <p:cNvGrpSpPr>
            <a:grpSpLocks/>
          </p:cNvGrpSpPr>
          <p:nvPr/>
        </p:nvGrpSpPr>
        <p:grpSpPr bwMode="auto">
          <a:xfrm>
            <a:off x="7493000" y="2992438"/>
            <a:ext cx="1338263" cy="2189162"/>
            <a:chOff x="4704" y="1885"/>
            <a:chExt cx="843" cy="1379"/>
          </a:xfrm>
        </p:grpSpPr>
        <p:sp>
          <p:nvSpPr>
            <p:cNvPr id="114697"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endParaRPr lang="en-US"/>
            </a:p>
          </p:txBody>
        </p:sp>
        <p:sp>
          <p:nvSpPr>
            <p:cNvPr id="114698"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endParaRPr lang="en-US"/>
            </a:p>
          </p:txBody>
        </p:sp>
        <p:sp>
          <p:nvSpPr>
            <p:cNvPr id="114699"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endParaRPr lang="en-US"/>
            </a:p>
          </p:txBody>
        </p:sp>
        <p:sp>
          <p:nvSpPr>
            <p:cNvPr id="114700"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endParaRPr lang="en-US"/>
            </a:p>
          </p:txBody>
        </p:sp>
        <p:sp>
          <p:nvSpPr>
            <p:cNvPr id="114701"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endParaRPr lang="en-US"/>
            </a:p>
          </p:txBody>
        </p:sp>
        <p:sp>
          <p:nvSpPr>
            <p:cNvPr id="114702"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endParaRPr lang="en-US"/>
            </a:p>
          </p:txBody>
        </p:sp>
        <p:sp>
          <p:nvSpPr>
            <p:cNvPr id="114703"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endParaRPr lang="en-US"/>
            </a:p>
          </p:txBody>
        </p:sp>
        <p:sp>
          <p:nvSpPr>
            <p:cNvPr id="114704"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endParaRPr lang="en-US"/>
            </a:p>
          </p:txBody>
        </p:sp>
        <p:sp>
          <p:nvSpPr>
            <p:cNvPr id="114705"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endParaRPr lang="en-US"/>
            </a:p>
          </p:txBody>
        </p:sp>
        <p:sp>
          <p:nvSpPr>
            <p:cNvPr id="114706"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endParaRPr lang="en-US"/>
            </a:p>
          </p:txBody>
        </p:sp>
        <p:sp>
          <p:nvSpPr>
            <p:cNvPr id="114707"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endParaRPr lang="en-US"/>
            </a:p>
          </p:txBody>
        </p:sp>
        <p:sp>
          <p:nvSpPr>
            <p:cNvPr id="114708"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endParaRPr lang="en-US"/>
            </a:p>
          </p:txBody>
        </p:sp>
        <p:sp>
          <p:nvSpPr>
            <p:cNvPr id="114709"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endParaRPr lang="en-US"/>
            </a:p>
          </p:txBody>
        </p:sp>
        <p:sp>
          <p:nvSpPr>
            <p:cNvPr id="114710"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endParaRPr lang="en-US"/>
            </a:p>
          </p:txBody>
        </p:sp>
        <p:sp>
          <p:nvSpPr>
            <p:cNvPr id="114711"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endParaRPr lang="en-US"/>
            </a:p>
          </p:txBody>
        </p:sp>
        <p:sp>
          <p:nvSpPr>
            <p:cNvPr id="114712"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endParaRPr lang="en-US"/>
            </a:p>
          </p:txBody>
        </p:sp>
        <p:sp>
          <p:nvSpPr>
            <p:cNvPr id="114713"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endParaRPr lang="en-US"/>
            </a:p>
          </p:txBody>
        </p:sp>
        <p:sp>
          <p:nvSpPr>
            <p:cNvPr id="114714"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endParaRPr lang="en-US"/>
            </a:p>
          </p:txBody>
        </p:sp>
        <p:sp>
          <p:nvSpPr>
            <p:cNvPr id="114715"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endParaRPr lang="en-US"/>
            </a:p>
          </p:txBody>
        </p:sp>
        <p:sp>
          <p:nvSpPr>
            <p:cNvPr id="114716"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endParaRPr lang="en-US"/>
            </a:p>
          </p:txBody>
        </p:sp>
        <p:sp>
          <p:nvSpPr>
            <p:cNvPr id="114717"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endParaRPr lang="en-US"/>
            </a:p>
          </p:txBody>
        </p:sp>
        <p:sp>
          <p:nvSpPr>
            <p:cNvPr id="114718"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endParaRPr lang="en-US"/>
            </a:p>
          </p:txBody>
        </p:sp>
        <p:sp>
          <p:nvSpPr>
            <p:cNvPr id="114719"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endParaRPr lang="en-US"/>
            </a:p>
          </p:txBody>
        </p:sp>
        <p:sp>
          <p:nvSpPr>
            <p:cNvPr id="114720"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endParaRPr lang="en-US"/>
            </a:p>
          </p:txBody>
        </p:sp>
        <p:sp>
          <p:nvSpPr>
            <p:cNvPr id="114721"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endParaRPr lang="en-US"/>
            </a:p>
          </p:txBody>
        </p:sp>
        <p:sp>
          <p:nvSpPr>
            <p:cNvPr id="114722"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endParaRPr lang="en-US"/>
            </a:p>
          </p:txBody>
        </p:sp>
        <p:sp>
          <p:nvSpPr>
            <p:cNvPr id="114723"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endParaRPr lang="en-US"/>
            </a:p>
          </p:txBody>
        </p:sp>
        <p:sp>
          <p:nvSpPr>
            <p:cNvPr id="114724"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endParaRPr lang="en-US"/>
            </a:p>
          </p:txBody>
        </p:sp>
        <p:sp>
          <p:nvSpPr>
            <p:cNvPr id="114725"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endParaRPr lang="en-US"/>
            </a:p>
          </p:txBody>
        </p:sp>
        <p:sp>
          <p:nvSpPr>
            <p:cNvPr id="114726"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endParaRPr lang="en-US"/>
            </a:p>
          </p:txBody>
        </p:sp>
        <p:sp>
          <p:nvSpPr>
            <p:cNvPr id="114727"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endParaRPr lang="en-US"/>
            </a:p>
          </p:txBody>
        </p:sp>
      </p:grpSp>
      <p:sp>
        <p:nvSpPr>
          <p:cNvPr id="114728"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51447B9F-0B71-45CA-B927-A669C2EA2133}" type="slidenum">
              <a:rPr lang="en-US" altLang="en-US"/>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513B3500-A929-4A19-A5DC-5C75E9750537}" type="slidenum">
              <a:rPr lang="en-US" altLang="en-US"/>
              <a:pPr/>
              <a:t>‹#›</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5400"/>
          </a:xfrm>
        </p:spPr>
        <p:txBody>
          <a:bodyPr/>
          <a:lstStyle/>
          <a:p>
            <a:r>
              <a:rPr lang="en-US"/>
              <a:t>Click to edit Master title style</a:t>
            </a:r>
          </a:p>
        </p:txBody>
      </p:sp>
      <p:sp>
        <p:nvSpPr>
          <p:cNvPr id="3" name="Text Placeholder 2"/>
          <p:cNvSpPr>
            <a:spLocks noGrp="1"/>
          </p:cNvSpPr>
          <p:nvPr>
            <p:ph type="body" sz="half" idx="1"/>
          </p:nvPr>
        </p:nvSpPr>
        <p:spPr>
          <a:xfrm>
            <a:off x="457200" y="1719263"/>
            <a:ext cx="4038600" cy="44116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719263"/>
            <a:ext cx="4038600" cy="4411662"/>
          </a:xfrm>
        </p:spPr>
        <p:txBody>
          <a:bodyPr/>
          <a:lstStyle/>
          <a:p>
            <a:endParaRPr lang="en-US"/>
          </a:p>
        </p:txBody>
      </p:sp>
      <p:sp>
        <p:nvSpPr>
          <p:cNvPr id="5" name="Date Placeholder 4"/>
          <p:cNvSpPr>
            <a:spLocks noGrp="1"/>
          </p:cNvSpPr>
          <p:nvPr>
            <p:ph type="dt" sz="half" idx="10"/>
          </p:nvPr>
        </p:nvSpPr>
        <p:spPr>
          <a:xfrm>
            <a:off x="457200" y="6248400"/>
            <a:ext cx="2133600" cy="457200"/>
          </a:xfrm>
        </p:spPr>
        <p:txBody>
          <a:bodyPr/>
          <a:lstStyle>
            <a:lvl1pPr>
              <a:defRPr/>
            </a:lvl1pPr>
          </a:lstStyle>
          <a:p>
            <a:endParaRPr lang="en-US" alt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ltLang="en-US"/>
          </a:p>
        </p:txBody>
      </p:sp>
      <p:sp>
        <p:nvSpPr>
          <p:cNvPr id="7" name="Slide Number Placeholder 6"/>
          <p:cNvSpPr>
            <a:spLocks noGrp="1"/>
          </p:cNvSpPr>
          <p:nvPr>
            <p:ph type="sldNum" sz="quarter" idx="12"/>
          </p:nvPr>
        </p:nvSpPr>
        <p:spPr>
          <a:xfrm>
            <a:off x="6553200" y="6248400"/>
            <a:ext cx="2133600" cy="457200"/>
          </a:xfrm>
        </p:spPr>
        <p:txBody>
          <a:bodyPr/>
          <a:lstStyle>
            <a:lvl1pPr>
              <a:defRPr/>
            </a:lvl1pPr>
          </a:lstStyle>
          <a:p>
            <a:fld id="{3A7F96D6-79C7-4A50-B407-173658411531}" type="slidenum">
              <a:rPr lang="en-US" altLang="en-US"/>
              <a:pPr/>
              <a:t>‹#›</a:t>
            </a:fld>
            <a:endParaRPr lang="en-US"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5400"/>
          </a:xfrm>
        </p:spPr>
        <p:txBody>
          <a:bodyPr/>
          <a:lstStyle/>
          <a:p>
            <a:r>
              <a:rPr lang="en-US"/>
              <a:t>Click to edit Master title style</a:t>
            </a:r>
          </a:p>
        </p:txBody>
      </p:sp>
      <p:sp>
        <p:nvSpPr>
          <p:cNvPr id="3" name="Text Placeholder 2"/>
          <p:cNvSpPr>
            <a:spLocks noGrp="1"/>
          </p:cNvSpPr>
          <p:nvPr>
            <p:ph type="body" sz="half" idx="1"/>
          </p:nvPr>
        </p:nvSpPr>
        <p:spPr>
          <a:xfrm>
            <a:off x="457200" y="1719263"/>
            <a:ext cx="4038600" cy="44116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19263"/>
            <a:ext cx="4038600" cy="44116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248400"/>
            <a:ext cx="2133600" cy="457200"/>
          </a:xfrm>
        </p:spPr>
        <p:txBody>
          <a:bodyPr/>
          <a:lstStyle>
            <a:lvl1pPr>
              <a:defRPr/>
            </a:lvl1pPr>
          </a:lstStyle>
          <a:p>
            <a:endParaRPr lang="en-US" alt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ltLang="en-US"/>
          </a:p>
        </p:txBody>
      </p:sp>
      <p:sp>
        <p:nvSpPr>
          <p:cNvPr id="7" name="Slide Number Placeholder 6"/>
          <p:cNvSpPr>
            <a:spLocks noGrp="1"/>
          </p:cNvSpPr>
          <p:nvPr>
            <p:ph type="sldNum" sz="quarter" idx="12"/>
          </p:nvPr>
        </p:nvSpPr>
        <p:spPr>
          <a:xfrm>
            <a:off x="6553200" y="6248400"/>
            <a:ext cx="2133600" cy="457200"/>
          </a:xfrm>
        </p:spPr>
        <p:txBody>
          <a:bodyPr/>
          <a:lstStyle>
            <a:lvl1pPr>
              <a:defRPr/>
            </a:lvl1pPr>
          </a:lstStyle>
          <a:p>
            <a:fld id="{893CE13E-FDB9-42EC-9C28-532390CE585D}" type="slidenum">
              <a:rPr lang="en-US" altLang="en-US"/>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63758021-2816-4DB0-83FB-17DD47354938}" type="slidenum">
              <a:rPr lang="en-US" altLang="en-US"/>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4409644E-3020-4367-99D6-35E89E379C33}" type="slidenum">
              <a:rPr lang="en-US" altLang="en-US"/>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3A4BDA20-A8BC-4966-872E-2B21A14171DD}" type="slidenum">
              <a:rPr lang="en-US" altLang="en-US"/>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E2E9BE8D-AC88-4FE3-A123-EF52C36C2C57}" type="slidenum">
              <a:rPr lang="en-US" altLang="en-US"/>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FC91EB2B-E87C-4043-BF1A-49CCE5F16F2B}" type="slidenum">
              <a:rPr lang="en-US" altLang="en-US"/>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039F1A10-05B5-4258-B446-5D8017D860BB}" type="slidenum">
              <a:rPr lang="en-US" altLang="en-US"/>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17D1176F-4D47-4A8A-A820-98E42E149CFD}" type="slidenum">
              <a:rPr lang="en-US" altLang="en-US"/>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AAFAE259-155C-462B-9EC1-BCA1EB5AD02B}" type="slidenum">
              <a:rPr lang="en-US" altLang="en-US"/>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3666"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endParaRPr lang="en-US"/>
          </a:p>
        </p:txBody>
      </p:sp>
      <p:sp>
        <p:nvSpPr>
          <p:cNvPr id="113667"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13668"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3669"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endParaRPr lang="en-US" altLang="en-US"/>
          </a:p>
        </p:txBody>
      </p:sp>
      <p:sp>
        <p:nvSpPr>
          <p:cNvPr id="113670"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en-US" altLang="en-US"/>
          </a:p>
        </p:txBody>
      </p:sp>
      <p:sp>
        <p:nvSpPr>
          <p:cNvPr id="113671"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fld id="{B72C75A2-ACC1-4B18-8484-0A99ABF60711}" type="slidenum">
              <a:rPr lang="en-US" altLang="en-US"/>
              <a:pPr/>
              <a:t>‹#›</a:t>
            </a:fld>
            <a:endParaRPr lang="en-US" altLang="en-US"/>
          </a:p>
        </p:txBody>
      </p:sp>
      <p:grpSp>
        <p:nvGrpSpPr>
          <p:cNvPr id="113672" name="Group 8"/>
          <p:cNvGrpSpPr>
            <a:grpSpLocks/>
          </p:cNvGrpSpPr>
          <p:nvPr/>
        </p:nvGrpSpPr>
        <p:grpSpPr bwMode="auto">
          <a:xfrm>
            <a:off x="8153400" y="152400"/>
            <a:ext cx="792163" cy="1295400"/>
            <a:chOff x="5136" y="960"/>
            <a:chExt cx="528" cy="864"/>
          </a:xfrm>
        </p:grpSpPr>
        <p:sp>
          <p:nvSpPr>
            <p:cNvPr id="113673"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endParaRPr lang="en-US"/>
            </a:p>
          </p:txBody>
        </p:sp>
        <p:sp>
          <p:nvSpPr>
            <p:cNvPr id="113674" name="Oval 10"/>
            <p:cNvSpPr>
              <a:spLocks noChangeArrowheads="1"/>
            </p:cNvSpPr>
            <p:nvPr/>
          </p:nvSpPr>
          <p:spPr bwMode="auto">
            <a:xfrm>
              <a:off x="5248" y="960"/>
              <a:ext cx="80" cy="80"/>
            </a:xfrm>
            <a:prstGeom prst="ellipse">
              <a:avLst/>
            </a:prstGeom>
            <a:solidFill>
              <a:schemeClr val="tx2"/>
            </a:solidFill>
            <a:ln w="9525">
              <a:noFill/>
              <a:round/>
              <a:headEnd/>
              <a:tailEnd/>
            </a:ln>
            <a:effectLst/>
          </p:spPr>
          <p:txBody>
            <a:bodyPr wrap="none" anchor="ctr"/>
            <a:lstStyle/>
            <a:p>
              <a:endParaRPr lang="en-US"/>
            </a:p>
          </p:txBody>
        </p:sp>
        <p:sp>
          <p:nvSpPr>
            <p:cNvPr id="113675" name="Oval 11"/>
            <p:cNvSpPr>
              <a:spLocks noChangeArrowheads="1"/>
            </p:cNvSpPr>
            <p:nvPr/>
          </p:nvSpPr>
          <p:spPr bwMode="auto">
            <a:xfrm>
              <a:off x="5360" y="960"/>
              <a:ext cx="80" cy="80"/>
            </a:xfrm>
            <a:prstGeom prst="ellipse">
              <a:avLst/>
            </a:prstGeom>
            <a:solidFill>
              <a:schemeClr val="tx2"/>
            </a:solidFill>
            <a:ln w="9525">
              <a:noFill/>
              <a:round/>
              <a:headEnd/>
              <a:tailEnd/>
            </a:ln>
            <a:effectLst/>
          </p:spPr>
          <p:txBody>
            <a:bodyPr wrap="none" anchor="ctr"/>
            <a:lstStyle/>
            <a:p>
              <a:endParaRPr lang="en-US"/>
            </a:p>
          </p:txBody>
        </p:sp>
        <p:sp>
          <p:nvSpPr>
            <p:cNvPr id="113676" name="Oval 12"/>
            <p:cNvSpPr>
              <a:spLocks noChangeArrowheads="1"/>
            </p:cNvSpPr>
            <p:nvPr/>
          </p:nvSpPr>
          <p:spPr bwMode="auto">
            <a:xfrm>
              <a:off x="5136" y="1072"/>
              <a:ext cx="80" cy="80"/>
            </a:xfrm>
            <a:prstGeom prst="ellipse">
              <a:avLst/>
            </a:prstGeom>
            <a:solidFill>
              <a:schemeClr val="tx2"/>
            </a:solidFill>
            <a:ln w="9525">
              <a:noFill/>
              <a:round/>
              <a:headEnd/>
              <a:tailEnd/>
            </a:ln>
            <a:effectLst/>
          </p:spPr>
          <p:txBody>
            <a:bodyPr wrap="none" anchor="ctr"/>
            <a:lstStyle/>
            <a:p>
              <a:endParaRPr lang="en-US"/>
            </a:p>
          </p:txBody>
        </p:sp>
        <p:sp>
          <p:nvSpPr>
            <p:cNvPr id="113677" name="Oval 13"/>
            <p:cNvSpPr>
              <a:spLocks noChangeArrowheads="1"/>
            </p:cNvSpPr>
            <p:nvPr/>
          </p:nvSpPr>
          <p:spPr bwMode="auto">
            <a:xfrm>
              <a:off x="5248" y="1072"/>
              <a:ext cx="80" cy="80"/>
            </a:xfrm>
            <a:prstGeom prst="ellipse">
              <a:avLst/>
            </a:prstGeom>
            <a:solidFill>
              <a:schemeClr val="tx2"/>
            </a:solidFill>
            <a:ln w="9525">
              <a:noFill/>
              <a:round/>
              <a:headEnd/>
              <a:tailEnd/>
            </a:ln>
            <a:effectLst/>
          </p:spPr>
          <p:txBody>
            <a:bodyPr wrap="none" anchor="ctr"/>
            <a:lstStyle/>
            <a:p>
              <a:endParaRPr lang="en-US"/>
            </a:p>
          </p:txBody>
        </p:sp>
        <p:sp>
          <p:nvSpPr>
            <p:cNvPr id="113678" name="Oval 14"/>
            <p:cNvSpPr>
              <a:spLocks noChangeArrowheads="1"/>
            </p:cNvSpPr>
            <p:nvPr/>
          </p:nvSpPr>
          <p:spPr bwMode="auto">
            <a:xfrm>
              <a:off x="5360" y="1072"/>
              <a:ext cx="80" cy="80"/>
            </a:xfrm>
            <a:prstGeom prst="ellipse">
              <a:avLst/>
            </a:prstGeom>
            <a:solidFill>
              <a:schemeClr val="tx2"/>
            </a:solidFill>
            <a:ln w="9525">
              <a:noFill/>
              <a:round/>
              <a:headEnd/>
              <a:tailEnd/>
            </a:ln>
            <a:effectLst/>
          </p:spPr>
          <p:txBody>
            <a:bodyPr wrap="none" anchor="ctr"/>
            <a:lstStyle/>
            <a:p>
              <a:endParaRPr lang="en-US"/>
            </a:p>
          </p:txBody>
        </p:sp>
        <p:sp>
          <p:nvSpPr>
            <p:cNvPr id="113679" name="Oval 15"/>
            <p:cNvSpPr>
              <a:spLocks noChangeArrowheads="1"/>
            </p:cNvSpPr>
            <p:nvPr/>
          </p:nvSpPr>
          <p:spPr bwMode="auto">
            <a:xfrm>
              <a:off x="5472" y="1072"/>
              <a:ext cx="80" cy="80"/>
            </a:xfrm>
            <a:prstGeom prst="ellipse">
              <a:avLst/>
            </a:prstGeom>
            <a:solidFill>
              <a:schemeClr val="accent2"/>
            </a:solidFill>
            <a:ln w="9525">
              <a:noFill/>
              <a:round/>
              <a:headEnd/>
              <a:tailEnd/>
            </a:ln>
            <a:effectLst/>
          </p:spPr>
          <p:txBody>
            <a:bodyPr wrap="none" anchor="ctr"/>
            <a:lstStyle/>
            <a:p>
              <a:endParaRPr lang="en-US"/>
            </a:p>
          </p:txBody>
        </p:sp>
        <p:sp>
          <p:nvSpPr>
            <p:cNvPr id="113680" name="Oval 16"/>
            <p:cNvSpPr>
              <a:spLocks noChangeArrowheads="1"/>
            </p:cNvSpPr>
            <p:nvPr/>
          </p:nvSpPr>
          <p:spPr bwMode="auto">
            <a:xfrm>
              <a:off x="5136" y="1184"/>
              <a:ext cx="80" cy="80"/>
            </a:xfrm>
            <a:prstGeom prst="ellipse">
              <a:avLst/>
            </a:prstGeom>
            <a:solidFill>
              <a:schemeClr val="tx2"/>
            </a:solidFill>
            <a:ln w="9525">
              <a:noFill/>
              <a:round/>
              <a:headEnd/>
              <a:tailEnd/>
            </a:ln>
            <a:effectLst/>
          </p:spPr>
          <p:txBody>
            <a:bodyPr wrap="none" anchor="ctr"/>
            <a:lstStyle/>
            <a:p>
              <a:endParaRPr lang="en-US"/>
            </a:p>
          </p:txBody>
        </p:sp>
        <p:sp>
          <p:nvSpPr>
            <p:cNvPr id="113681" name="Oval 17"/>
            <p:cNvSpPr>
              <a:spLocks noChangeArrowheads="1"/>
            </p:cNvSpPr>
            <p:nvPr/>
          </p:nvSpPr>
          <p:spPr bwMode="auto">
            <a:xfrm>
              <a:off x="5248" y="1184"/>
              <a:ext cx="80" cy="80"/>
            </a:xfrm>
            <a:prstGeom prst="ellipse">
              <a:avLst/>
            </a:prstGeom>
            <a:solidFill>
              <a:schemeClr val="tx2"/>
            </a:solidFill>
            <a:ln w="9525">
              <a:noFill/>
              <a:round/>
              <a:headEnd/>
              <a:tailEnd/>
            </a:ln>
            <a:effectLst/>
          </p:spPr>
          <p:txBody>
            <a:bodyPr wrap="none" anchor="ctr"/>
            <a:lstStyle/>
            <a:p>
              <a:endParaRPr lang="en-US"/>
            </a:p>
          </p:txBody>
        </p:sp>
        <p:sp>
          <p:nvSpPr>
            <p:cNvPr id="113682" name="Oval 18"/>
            <p:cNvSpPr>
              <a:spLocks noChangeArrowheads="1"/>
            </p:cNvSpPr>
            <p:nvPr/>
          </p:nvSpPr>
          <p:spPr bwMode="auto">
            <a:xfrm>
              <a:off x="5360" y="1184"/>
              <a:ext cx="80" cy="80"/>
            </a:xfrm>
            <a:prstGeom prst="ellipse">
              <a:avLst/>
            </a:prstGeom>
            <a:solidFill>
              <a:schemeClr val="accent2"/>
            </a:solidFill>
            <a:ln w="9525">
              <a:noFill/>
              <a:round/>
              <a:headEnd/>
              <a:tailEnd/>
            </a:ln>
            <a:effectLst/>
          </p:spPr>
          <p:txBody>
            <a:bodyPr wrap="none" anchor="ctr"/>
            <a:lstStyle/>
            <a:p>
              <a:endParaRPr lang="en-US"/>
            </a:p>
          </p:txBody>
        </p:sp>
        <p:sp>
          <p:nvSpPr>
            <p:cNvPr id="113683" name="Oval 19"/>
            <p:cNvSpPr>
              <a:spLocks noChangeArrowheads="1"/>
            </p:cNvSpPr>
            <p:nvPr/>
          </p:nvSpPr>
          <p:spPr bwMode="auto">
            <a:xfrm>
              <a:off x="5472" y="1184"/>
              <a:ext cx="80" cy="80"/>
            </a:xfrm>
            <a:prstGeom prst="ellipse">
              <a:avLst/>
            </a:prstGeom>
            <a:solidFill>
              <a:schemeClr val="accent2"/>
            </a:solidFill>
            <a:ln w="9525">
              <a:noFill/>
              <a:round/>
              <a:headEnd/>
              <a:tailEnd/>
            </a:ln>
            <a:effectLst/>
          </p:spPr>
          <p:txBody>
            <a:bodyPr wrap="none" anchor="ctr"/>
            <a:lstStyle/>
            <a:p>
              <a:endParaRPr lang="en-US"/>
            </a:p>
          </p:txBody>
        </p:sp>
        <p:sp>
          <p:nvSpPr>
            <p:cNvPr id="113684" name="Oval 20"/>
            <p:cNvSpPr>
              <a:spLocks noChangeArrowheads="1"/>
            </p:cNvSpPr>
            <p:nvPr/>
          </p:nvSpPr>
          <p:spPr bwMode="auto">
            <a:xfrm>
              <a:off x="5584" y="1184"/>
              <a:ext cx="80" cy="80"/>
            </a:xfrm>
            <a:prstGeom prst="ellipse">
              <a:avLst/>
            </a:prstGeom>
            <a:solidFill>
              <a:schemeClr val="accent1"/>
            </a:solidFill>
            <a:ln w="9525">
              <a:noFill/>
              <a:round/>
              <a:headEnd/>
              <a:tailEnd/>
            </a:ln>
            <a:effectLst/>
          </p:spPr>
          <p:txBody>
            <a:bodyPr wrap="none" anchor="ctr"/>
            <a:lstStyle/>
            <a:p>
              <a:endParaRPr lang="en-US"/>
            </a:p>
          </p:txBody>
        </p:sp>
        <p:sp>
          <p:nvSpPr>
            <p:cNvPr id="113685"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endParaRPr lang="en-US"/>
            </a:p>
          </p:txBody>
        </p:sp>
        <p:sp>
          <p:nvSpPr>
            <p:cNvPr id="113686" name="Oval 22"/>
            <p:cNvSpPr>
              <a:spLocks noChangeArrowheads="1"/>
            </p:cNvSpPr>
            <p:nvPr/>
          </p:nvSpPr>
          <p:spPr bwMode="auto">
            <a:xfrm>
              <a:off x="5248" y="1296"/>
              <a:ext cx="80" cy="80"/>
            </a:xfrm>
            <a:prstGeom prst="ellipse">
              <a:avLst/>
            </a:prstGeom>
            <a:solidFill>
              <a:schemeClr val="accent2"/>
            </a:solidFill>
            <a:ln w="9525">
              <a:noFill/>
              <a:round/>
              <a:headEnd/>
              <a:tailEnd/>
            </a:ln>
            <a:effectLst/>
          </p:spPr>
          <p:txBody>
            <a:bodyPr wrap="none" anchor="ctr"/>
            <a:lstStyle/>
            <a:p>
              <a:endParaRPr lang="en-US"/>
            </a:p>
          </p:txBody>
        </p:sp>
        <p:sp>
          <p:nvSpPr>
            <p:cNvPr id="113687" name="Oval 23"/>
            <p:cNvSpPr>
              <a:spLocks noChangeArrowheads="1"/>
            </p:cNvSpPr>
            <p:nvPr/>
          </p:nvSpPr>
          <p:spPr bwMode="auto">
            <a:xfrm>
              <a:off x="5360" y="1296"/>
              <a:ext cx="80" cy="80"/>
            </a:xfrm>
            <a:prstGeom prst="ellipse">
              <a:avLst/>
            </a:prstGeom>
            <a:solidFill>
              <a:schemeClr val="accent2"/>
            </a:solidFill>
            <a:ln w="9525">
              <a:noFill/>
              <a:round/>
              <a:headEnd/>
              <a:tailEnd/>
            </a:ln>
            <a:effectLst/>
          </p:spPr>
          <p:txBody>
            <a:bodyPr wrap="none" anchor="ctr"/>
            <a:lstStyle/>
            <a:p>
              <a:endParaRPr lang="en-US"/>
            </a:p>
          </p:txBody>
        </p:sp>
        <p:sp>
          <p:nvSpPr>
            <p:cNvPr id="113688" name="Oval 24"/>
            <p:cNvSpPr>
              <a:spLocks noChangeArrowheads="1"/>
            </p:cNvSpPr>
            <p:nvPr/>
          </p:nvSpPr>
          <p:spPr bwMode="auto">
            <a:xfrm>
              <a:off x="5472" y="1296"/>
              <a:ext cx="80" cy="80"/>
            </a:xfrm>
            <a:prstGeom prst="ellipse">
              <a:avLst/>
            </a:prstGeom>
            <a:solidFill>
              <a:schemeClr val="accent1"/>
            </a:solidFill>
            <a:ln w="9525">
              <a:noFill/>
              <a:round/>
              <a:headEnd/>
              <a:tailEnd/>
            </a:ln>
            <a:effectLst/>
          </p:spPr>
          <p:txBody>
            <a:bodyPr wrap="none" anchor="ctr"/>
            <a:lstStyle/>
            <a:p>
              <a:endParaRPr lang="en-US"/>
            </a:p>
          </p:txBody>
        </p:sp>
        <p:sp>
          <p:nvSpPr>
            <p:cNvPr id="113689"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endParaRPr lang="en-US"/>
            </a:p>
          </p:txBody>
        </p:sp>
        <p:sp>
          <p:nvSpPr>
            <p:cNvPr id="113690" name="Oval 26"/>
            <p:cNvSpPr>
              <a:spLocks noChangeArrowheads="1"/>
            </p:cNvSpPr>
            <p:nvPr/>
          </p:nvSpPr>
          <p:spPr bwMode="auto">
            <a:xfrm>
              <a:off x="5248" y="1408"/>
              <a:ext cx="80" cy="80"/>
            </a:xfrm>
            <a:prstGeom prst="ellipse">
              <a:avLst/>
            </a:prstGeom>
            <a:solidFill>
              <a:schemeClr val="accent2"/>
            </a:solidFill>
            <a:ln w="9525">
              <a:noFill/>
              <a:round/>
              <a:headEnd/>
              <a:tailEnd/>
            </a:ln>
            <a:effectLst/>
          </p:spPr>
          <p:txBody>
            <a:bodyPr wrap="none" anchor="ctr"/>
            <a:lstStyle/>
            <a:p>
              <a:endParaRPr lang="en-US"/>
            </a:p>
          </p:txBody>
        </p:sp>
        <p:sp>
          <p:nvSpPr>
            <p:cNvPr id="113691" name="Oval 27"/>
            <p:cNvSpPr>
              <a:spLocks noChangeArrowheads="1"/>
            </p:cNvSpPr>
            <p:nvPr/>
          </p:nvSpPr>
          <p:spPr bwMode="auto">
            <a:xfrm>
              <a:off x="5360" y="1408"/>
              <a:ext cx="80" cy="80"/>
            </a:xfrm>
            <a:prstGeom prst="ellipse">
              <a:avLst/>
            </a:prstGeom>
            <a:solidFill>
              <a:schemeClr val="accent1"/>
            </a:solidFill>
            <a:ln w="9525">
              <a:noFill/>
              <a:round/>
              <a:headEnd/>
              <a:tailEnd/>
            </a:ln>
            <a:effectLst/>
          </p:spPr>
          <p:txBody>
            <a:bodyPr wrap="none" anchor="ctr"/>
            <a:lstStyle/>
            <a:p>
              <a:endParaRPr lang="en-US"/>
            </a:p>
          </p:txBody>
        </p:sp>
        <p:sp>
          <p:nvSpPr>
            <p:cNvPr id="113692" name="Oval 28"/>
            <p:cNvSpPr>
              <a:spLocks noChangeArrowheads="1"/>
            </p:cNvSpPr>
            <p:nvPr/>
          </p:nvSpPr>
          <p:spPr bwMode="auto">
            <a:xfrm>
              <a:off x="5472" y="1408"/>
              <a:ext cx="80" cy="80"/>
            </a:xfrm>
            <a:prstGeom prst="ellipse">
              <a:avLst/>
            </a:prstGeom>
            <a:solidFill>
              <a:schemeClr val="accent1"/>
            </a:solidFill>
            <a:ln w="9525">
              <a:noFill/>
              <a:round/>
              <a:headEnd/>
              <a:tailEnd/>
            </a:ln>
            <a:effectLst/>
          </p:spPr>
          <p:txBody>
            <a:bodyPr wrap="none" anchor="ctr"/>
            <a:lstStyle/>
            <a:p>
              <a:endParaRPr lang="en-US"/>
            </a:p>
          </p:txBody>
        </p:sp>
        <p:sp>
          <p:nvSpPr>
            <p:cNvPr id="113693"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endParaRPr lang="en-US"/>
            </a:p>
          </p:txBody>
        </p:sp>
        <p:sp>
          <p:nvSpPr>
            <p:cNvPr id="113694" name="Oval 30"/>
            <p:cNvSpPr>
              <a:spLocks noChangeArrowheads="1"/>
            </p:cNvSpPr>
            <p:nvPr/>
          </p:nvSpPr>
          <p:spPr bwMode="auto">
            <a:xfrm>
              <a:off x="5136" y="1520"/>
              <a:ext cx="80" cy="80"/>
            </a:xfrm>
            <a:prstGeom prst="ellipse">
              <a:avLst/>
            </a:prstGeom>
            <a:solidFill>
              <a:schemeClr val="accent2"/>
            </a:solidFill>
            <a:ln w="9525">
              <a:noFill/>
              <a:round/>
              <a:headEnd/>
              <a:tailEnd/>
            </a:ln>
            <a:effectLst/>
          </p:spPr>
          <p:txBody>
            <a:bodyPr wrap="none" anchor="ctr"/>
            <a:lstStyle/>
            <a:p>
              <a:endParaRPr lang="en-US"/>
            </a:p>
          </p:txBody>
        </p:sp>
        <p:sp>
          <p:nvSpPr>
            <p:cNvPr id="113695" name="Oval 31"/>
            <p:cNvSpPr>
              <a:spLocks noChangeArrowheads="1"/>
            </p:cNvSpPr>
            <p:nvPr/>
          </p:nvSpPr>
          <p:spPr bwMode="auto">
            <a:xfrm>
              <a:off x="5248" y="1520"/>
              <a:ext cx="80" cy="80"/>
            </a:xfrm>
            <a:prstGeom prst="ellipse">
              <a:avLst/>
            </a:prstGeom>
            <a:solidFill>
              <a:schemeClr val="accent1"/>
            </a:solidFill>
            <a:ln w="9525">
              <a:noFill/>
              <a:round/>
              <a:headEnd/>
              <a:tailEnd/>
            </a:ln>
            <a:effectLst/>
          </p:spPr>
          <p:txBody>
            <a:bodyPr wrap="none" anchor="ctr"/>
            <a:lstStyle/>
            <a:p>
              <a:endParaRPr lang="en-US"/>
            </a:p>
          </p:txBody>
        </p:sp>
        <p:sp>
          <p:nvSpPr>
            <p:cNvPr id="113696" name="Oval 32"/>
            <p:cNvSpPr>
              <a:spLocks noChangeArrowheads="1"/>
            </p:cNvSpPr>
            <p:nvPr/>
          </p:nvSpPr>
          <p:spPr bwMode="auto">
            <a:xfrm>
              <a:off x="5360" y="1520"/>
              <a:ext cx="80" cy="80"/>
            </a:xfrm>
            <a:prstGeom prst="ellipse">
              <a:avLst/>
            </a:prstGeom>
            <a:solidFill>
              <a:schemeClr val="accent1"/>
            </a:solidFill>
            <a:ln w="9525">
              <a:noFill/>
              <a:round/>
              <a:headEnd/>
              <a:tailEnd/>
            </a:ln>
            <a:effectLst/>
          </p:spPr>
          <p:txBody>
            <a:bodyPr wrap="none" anchor="ctr"/>
            <a:lstStyle/>
            <a:p>
              <a:endParaRPr lang="en-US"/>
            </a:p>
          </p:txBody>
        </p:sp>
        <p:sp>
          <p:nvSpPr>
            <p:cNvPr id="113697" name="Oval 33"/>
            <p:cNvSpPr>
              <a:spLocks noChangeArrowheads="1"/>
            </p:cNvSpPr>
            <p:nvPr/>
          </p:nvSpPr>
          <p:spPr bwMode="auto">
            <a:xfrm>
              <a:off x="5472" y="1520"/>
              <a:ext cx="80" cy="80"/>
            </a:xfrm>
            <a:prstGeom prst="ellipse">
              <a:avLst/>
            </a:prstGeom>
            <a:solidFill>
              <a:schemeClr val="folHlink"/>
            </a:solidFill>
            <a:ln w="9525">
              <a:noFill/>
              <a:round/>
              <a:headEnd/>
              <a:tailEnd/>
            </a:ln>
            <a:effectLst/>
          </p:spPr>
          <p:txBody>
            <a:bodyPr wrap="none" anchor="ctr"/>
            <a:lstStyle/>
            <a:p>
              <a:endParaRPr lang="en-US"/>
            </a:p>
          </p:txBody>
        </p:sp>
        <p:sp>
          <p:nvSpPr>
            <p:cNvPr id="113698" name="Oval 34"/>
            <p:cNvSpPr>
              <a:spLocks noChangeArrowheads="1"/>
            </p:cNvSpPr>
            <p:nvPr/>
          </p:nvSpPr>
          <p:spPr bwMode="auto">
            <a:xfrm>
              <a:off x="5136" y="1632"/>
              <a:ext cx="80" cy="80"/>
            </a:xfrm>
            <a:prstGeom prst="ellipse">
              <a:avLst/>
            </a:prstGeom>
            <a:solidFill>
              <a:schemeClr val="accent1"/>
            </a:solidFill>
            <a:ln w="9525">
              <a:noFill/>
              <a:round/>
              <a:headEnd/>
              <a:tailEnd/>
            </a:ln>
            <a:effectLst/>
          </p:spPr>
          <p:txBody>
            <a:bodyPr wrap="none" anchor="ctr"/>
            <a:lstStyle/>
            <a:p>
              <a:endParaRPr lang="en-US"/>
            </a:p>
          </p:txBody>
        </p:sp>
        <p:sp>
          <p:nvSpPr>
            <p:cNvPr id="113699" name="Oval 35"/>
            <p:cNvSpPr>
              <a:spLocks noChangeArrowheads="1"/>
            </p:cNvSpPr>
            <p:nvPr/>
          </p:nvSpPr>
          <p:spPr bwMode="auto">
            <a:xfrm>
              <a:off x="5248" y="1632"/>
              <a:ext cx="80" cy="80"/>
            </a:xfrm>
            <a:prstGeom prst="ellipse">
              <a:avLst/>
            </a:prstGeom>
            <a:solidFill>
              <a:schemeClr val="accent1"/>
            </a:solidFill>
            <a:ln w="9525">
              <a:noFill/>
              <a:round/>
              <a:headEnd/>
              <a:tailEnd/>
            </a:ln>
            <a:effectLst/>
          </p:spPr>
          <p:txBody>
            <a:bodyPr wrap="none" anchor="ctr"/>
            <a:lstStyle/>
            <a:p>
              <a:endParaRPr lang="en-US"/>
            </a:p>
          </p:txBody>
        </p:sp>
        <p:sp>
          <p:nvSpPr>
            <p:cNvPr id="113700" name="Oval 36"/>
            <p:cNvSpPr>
              <a:spLocks noChangeArrowheads="1"/>
            </p:cNvSpPr>
            <p:nvPr/>
          </p:nvSpPr>
          <p:spPr bwMode="auto">
            <a:xfrm>
              <a:off x="5360" y="1632"/>
              <a:ext cx="80" cy="80"/>
            </a:xfrm>
            <a:prstGeom prst="ellipse">
              <a:avLst/>
            </a:prstGeom>
            <a:solidFill>
              <a:schemeClr val="folHlink"/>
            </a:solidFill>
            <a:ln w="9525">
              <a:noFill/>
              <a:round/>
              <a:headEnd/>
              <a:tailEnd/>
            </a:ln>
            <a:effectLst/>
          </p:spPr>
          <p:txBody>
            <a:bodyPr wrap="none" anchor="ctr"/>
            <a:lstStyle/>
            <a:p>
              <a:endParaRPr lang="en-US"/>
            </a:p>
          </p:txBody>
        </p:sp>
        <p:sp>
          <p:nvSpPr>
            <p:cNvPr id="113701" name="Oval 37"/>
            <p:cNvSpPr>
              <a:spLocks noChangeArrowheads="1"/>
            </p:cNvSpPr>
            <p:nvPr/>
          </p:nvSpPr>
          <p:spPr bwMode="auto">
            <a:xfrm>
              <a:off x="5472" y="1632"/>
              <a:ext cx="80" cy="80"/>
            </a:xfrm>
            <a:prstGeom prst="ellipse">
              <a:avLst/>
            </a:prstGeom>
            <a:solidFill>
              <a:schemeClr val="folHlink"/>
            </a:solidFill>
            <a:ln w="9525">
              <a:noFill/>
              <a:round/>
              <a:headEnd/>
              <a:tailEnd/>
            </a:ln>
            <a:effectLst/>
          </p:spPr>
          <p:txBody>
            <a:bodyPr wrap="none" anchor="ctr"/>
            <a:lstStyle/>
            <a:p>
              <a:endParaRPr lang="en-US"/>
            </a:p>
          </p:txBody>
        </p:sp>
        <p:sp>
          <p:nvSpPr>
            <p:cNvPr id="113702" name="Oval 38"/>
            <p:cNvSpPr>
              <a:spLocks noChangeArrowheads="1"/>
            </p:cNvSpPr>
            <p:nvPr/>
          </p:nvSpPr>
          <p:spPr bwMode="auto">
            <a:xfrm>
              <a:off x="5248" y="1744"/>
              <a:ext cx="80" cy="80"/>
            </a:xfrm>
            <a:prstGeom prst="ellipse">
              <a:avLst/>
            </a:prstGeom>
            <a:solidFill>
              <a:schemeClr val="folHlink"/>
            </a:solidFill>
            <a:ln w="9525">
              <a:noFill/>
              <a:round/>
              <a:headEnd/>
              <a:tailEnd/>
            </a:ln>
            <a:effectLst/>
          </p:spPr>
          <p:txBody>
            <a:bodyPr wrap="none" anchor="ctr"/>
            <a:lstStyle/>
            <a:p>
              <a:endParaRPr lang="en-US"/>
            </a:p>
          </p:txBody>
        </p:sp>
        <p:sp>
          <p:nvSpPr>
            <p:cNvPr id="113703" name="Oval 39"/>
            <p:cNvSpPr>
              <a:spLocks noChangeArrowheads="1"/>
            </p:cNvSpPr>
            <p:nvPr/>
          </p:nvSpPr>
          <p:spPr bwMode="auto">
            <a:xfrm>
              <a:off x="5472" y="1744"/>
              <a:ext cx="80" cy="80"/>
            </a:xfrm>
            <a:prstGeom prst="ellipse">
              <a:avLst/>
            </a:prstGeom>
            <a:solidFill>
              <a:schemeClr val="folHlink"/>
            </a:solidFill>
            <a:ln w="9525">
              <a:noFill/>
              <a:round/>
              <a:headEnd/>
              <a:tailEnd/>
            </a:ln>
            <a:effectLst/>
          </p:spPr>
          <p:txBody>
            <a:bodyPr wrap="none" anchor="ctr"/>
            <a:lstStyle/>
            <a:p>
              <a:endParaRPr lang="en-US"/>
            </a:p>
          </p:txBody>
        </p:sp>
      </p:gr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5" r:id="rId12"/>
    <p:sldLayoutId id="2147483706" r:id="rId13"/>
  </p:sldLayoutIdLst>
  <p:txStyles>
    <p:titleStyle>
      <a:lvl1pPr algn="l" rtl="0" fontAlgn="base">
        <a:spcBef>
          <a:spcPct val="0"/>
        </a:spcBef>
        <a:spcAft>
          <a:spcPct val="0"/>
        </a:spcAft>
        <a:defRPr sz="3900" b="1">
          <a:solidFill>
            <a:schemeClr val="tx2"/>
          </a:solidFill>
          <a:latin typeface="+mj-lt"/>
          <a:ea typeface="+mj-ea"/>
          <a:cs typeface="+mj-cs"/>
        </a:defRPr>
      </a:lvl1pPr>
      <a:lvl2pPr algn="l" rtl="0" fontAlgn="base">
        <a:spcBef>
          <a:spcPct val="0"/>
        </a:spcBef>
        <a:spcAft>
          <a:spcPct val="0"/>
        </a:spcAft>
        <a:defRPr sz="3900" b="1">
          <a:solidFill>
            <a:schemeClr val="tx2"/>
          </a:solidFill>
          <a:latin typeface="Arial" charset="0"/>
          <a:cs typeface="Arial" charset="0"/>
        </a:defRPr>
      </a:lvl2pPr>
      <a:lvl3pPr algn="l" rtl="0" fontAlgn="base">
        <a:spcBef>
          <a:spcPct val="0"/>
        </a:spcBef>
        <a:spcAft>
          <a:spcPct val="0"/>
        </a:spcAft>
        <a:defRPr sz="3900" b="1">
          <a:solidFill>
            <a:schemeClr val="tx2"/>
          </a:solidFill>
          <a:latin typeface="Arial" charset="0"/>
          <a:cs typeface="Arial" charset="0"/>
        </a:defRPr>
      </a:lvl3pPr>
      <a:lvl4pPr algn="l" rtl="0" fontAlgn="base">
        <a:spcBef>
          <a:spcPct val="0"/>
        </a:spcBef>
        <a:spcAft>
          <a:spcPct val="0"/>
        </a:spcAft>
        <a:defRPr sz="3900" b="1">
          <a:solidFill>
            <a:schemeClr val="tx2"/>
          </a:solidFill>
          <a:latin typeface="Arial" charset="0"/>
          <a:cs typeface="Arial" charset="0"/>
        </a:defRPr>
      </a:lvl4pPr>
      <a:lvl5pPr algn="l" rtl="0" fontAlgn="base">
        <a:spcBef>
          <a:spcPct val="0"/>
        </a:spcBef>
        <a:spcAft>
          <a:spcPct val="0"/>
        </a:spcAft>
        <a:defRPr sz="3900" b="1">
          <a:solidFill>
            <a:schemeClr val="tx2"/>
          </a:solidFill>
          <a:latin typeface="Arial" charset="0"/>
          <a:cs typeface="Arial" charset="0"/>
        </a:defRPr>
      </a:lvl5pPr>
      <a:lvl6pPr marL="457200" algn="l" rtl="0" fontAlgn="base">
        <a:spcBef>
          <a:spcPct val="0"/>
        </a:spcBef>
        <a:spcAft>
          <a:spcPct val="0"/>
        </a:spcAft>
        <a:defRPr sz="3900" b="1">
          <a:solidFill>
            <a:schemeClr val="tx2"/>
          </a:solidFill>
          <a:latin typeface="Arial" charset="0"/>
          <a:cs typeface="Arial" charset="0"/>
        </a:defRPr>
      </a:lvl6pPr>
      <a:lvl7pPr marL="914400" algn="l" rtl="0" fontAlgn="base">
        <a:spcBef>
          <a:spcPct val="0"/>
        </a:spcBef>
        <a:spcAft>
          <a:spcPct val="0"/>
        </a:spcAft>
        <a:defRPr sz="3900" b="1">
          <a:solidFill>
            <a:schemeClr val="tx2"/>
          </a:solidFill>
          <a:latin typeface="Arial" charset="0"/>
          <a:cs typeface="Arial" charset="0"/>
        </a:defRPr>
      </a:lvl7pPr>
      <a:lvl8pPr marL="1371600" algn="l" rtl="0" fontAlgn="base">
        <a:spcBef>
          <a:spcPct val="0"/>
        </a:spcBef>
        <a:spcAft>
          <a:spcPct val="0"/>
        </a:spcAft>
        <a:defRPr sz="3900" b="1">
          <a:solidFill>
            <a:schemeClr val="tx2"/>
          </a:solidFill>
          <a:latin typeface="Arial" charset="0"/>
          <a:cs typeface="Arial" charset="0"/>
        </a:defRPr>
      </a:lvl8pPr>
      <a:lvl9pPr marL="1828800" algn="l" rtl="0" fontAlgn="base">
        <a:spcBef>
          <a:spcPct val="0"/>
        </a:spcBef>
        <a:spcAft>
          <a:spcPct val="0"/>
        </a:spcAft>
        <a:defRPr sz="3900" b="1">
          <a:solidFill>
            <a:schemeClr val="tx2"/>
          </a:solidFill>
          <a:latin typeface="Arial" charset="0"/>
          <a:cs typeface="Arial" charset="0"/>
        </a:defRPr>
      </a:lvl9pPr>
    </p:titleStyle>
    <p:bodyStyle>
      <a:lvl1pPr marL="342900" indent="-342900" algn="l" rtl="0" fontAlgn="base">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fontAlgn="base">
        <a:spcBef>
          <a:spcPct val="20000"/>
        </a:spcBef>
        <a:spcAft>
          <a:spcPct val="0"/>
        </a:spcAft>
        <a:buClr>
          <a:schemeClr val="accent2"/>
        </a:buClr>
        <a:buSzPct val="70000"/>
        <a:buFont typeface="Wingdings" pitchFamily="2" charset="2"/>
        <a:buChar char="l"/>
        <a:defRPr sz="2600">
          <a:solidFill>
            <a:schemeClr val="tx1"/>
          </a:solidFill>
          <a:latin typeface="+mn-lt"/>
          <a:cs typeface="+mn-cs"/>
        </a:defRPr>
      </a:lvl2pPr>
      <a:lvl3pPr marL="987425" indent="-293688" algn="l" rtl="0" fontAlgn="base">
        <a:spcBef>
          <a:spcPct val="20000"/>
        </a:spcBef>
        <a:spcAft>
          <a:spcPct val="0"/>
        </a:spcAft>
        <a:buClr>
          <a:schemeClr val="accent1"/>
        </a:buClr>
        <a:buSzPct val="70000"/>
        <a:buFont typeface="Wingdings" pitchFamily="2" charset="2"/>
        <a:buChar char="l"/>
        <a:defRPr sz="2300">
          <a:solidFill>
            <a:schemeClr val="tx1"/>
          </a:solidFill>
          <a:latin typeface="+mn-lt"/>
          <a:cs typeface="+mn-cs"/>
        </a:defRPr>
      </a:lvl3pPr>
      <a:lvl4pPr marL="1281113" indent="-292100" algn="l" rtl="0" fontAlgn="base">
        <a:spcBef>
          <a:spcPct val="20000"/>
        </a:spcBef>
        <a:spcAft>
          <a:spcPct val="0"/>
        </a:spcAft>
        <a:buClr>
          <a:schemeClr val="tx2"/>
        </a:buClr>
        <a:buSzPct val="75000"/>
        <a:buFont typeface="Wingdings" pitchFamily="2" charset="2"/>
        <a:buChar char="§"/>
        <a:defRPr sz="2000">
          <a:solidFill>
            <a:schemeClr val="tx1"/>
          </a:solidFill>
          <a:latin typeface="+mn-lt"/>
          <a:cs typeface="+mn-cs"/>
        </a:defRPr>
      </a:lvl4pPr>
      <a:lvl5pPr marL="15986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BDFFFEC-B0A1-9398-63A7-E99968C47CE5}"/>
              </a:ext>
            </a:extLst>
          </p:cNvPr>
          <p:cNvSpPr txBox="1"/>
          <p:nvPr/>
        </p:nvSpPr>
        <p:spPr>
          <a:xfrm>
            <a:off x="1219200" y="2209800"/>
            <a:ext cx="6781800" cy="2800767"/>
          </a:xfrm>
          <a:prstGeom prst="rect">
            <a:avLst/>
          </a:prstGeom>
          <a:noFill/>
        </p:spPr>
        <p:txBody>
          <a:bodyPr wrap="square">
            <a:spAutoFit/>
          </a:bodyPr>
          <a:lstStyle/>
          <a:p>
            <a:r>
              <a:rPr lang="en-US" sz="3200" dirty="0"/>
              <a:t>Resource Adequacy: Current Practice and Game Changers</a:t>
            </a:r>
          </a:p>
          <a:p>
            <a:endParaRPr lang="en-US" sz="3200" dirty="0"/>
          </a:p>
          <a:p>
            <a:r>
              <a:rPr lang="en-US" sz="2000" dirty="0"/>
              <a:t>Work in progress </a:t>
            </a:r>
            <a:endParaRPr lang="en-US" sz="2000" dirty="0">
              <a:solidFill>
                <a:srgbClr val="FF0000"/>
              </a:solidFill>
            </a:endParaRPr>
          </a:p>
          <a:p>
            <a:endParaRPr lang="en-US" sz="2000" dirty="0">
              <a:solidFill>
                <a:srgbClr val="FF0000"/>
              </a:solidFill>
            </a:endParaRPr>
          </a:p>
          <a:p>
            <a:r>
              <a:rPr lang="en-US" sz="2000" dirty="0"/>
              <a:t>Chanan Singh</a:t>
            </a:r>
          </a:p>
          <a:p>
            <a:r>
              <a:rPr lang="en-US" sz="2000" dirty="0"/>
              <a:t>Texas A&amp;M University</a:t>
            </a:r>
          </a:p>
        </p:txBody>
      </p:sp>
    </p:spTree>
    <p:extLst>
      <p:ext uri="{BB962C8B-B14F-4D97-AF65-F5344CB8AC3E}">
        <p14:creationId xmlns:p14="http://schemas.microsoft.com/office/powerpoint/2010/main" val="42557698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FC7E5-99BE-FF1F-DE3E-968A172827B5}"/>
              </a:ext>
            </a:extLst>
          </p:cNvPr>
          <p:cNvSpPr>
            <a:spLocks noGrp="1"/>
          </p:cNvSpPr>
          <p:nvPr>
            <p:ph type="title"/>
          </p:nvPr>
        </p:nvSpPr>
        <p:spPr>
          <a:xfrm>
            <a:off x="228600" y="152400"/>
            <a:ext cx="7772400" cy="1874838"/>
          </a:xfrm>
        </p:spPr>
        <p:txBody>
          <a:bodyPr/>
          <a:lstStyle/>
          <a:p>
            <a:r>
              <a:rPr lang="en-US" dirty="0"/>
              <a:t>Variable Energy Resources – wind and solar.</a:t>
            </a:r>
            <a:br>
              <a:rPr lang="en-US" dirty="0"/>
            </a:br>
            <a:endParaRPr lang="en-US" dirty="0"/>
          </a:p>
        </p:txBody>
      </p:sp>
      <p:sp>
        <p:nvSpPr>
          <p:cNvPr id="3" name="Content Placeholder 2">
            <a:extLst>
              <a:ext uri="{FF2B5EF4-FFF2-40B4-BE49-F238E27FC236}">
                <a16:creationId xmlns:a16="http://schemas.microsoft.com/office/drawing/2014/main" id="{DE4AB795-F507-45A1-5C2B-8AE9C151F35C}"/>
              </a:ext>
            </a:extLst>
          </p:cNvPr>
          <p:cNvSpPr>
            <a:spLocks noGrp="1"/>
          </p:cNvSpPr>
          <p:nvPr>
            <p:ph idx="1"/>
          </p:nvPr>
        </p:nvSpPr>
        <p:spPr/>
        <p:txBody>
          <a:bodyPr/>
          <a:lstStyle/>
          <a:p>
            <a:r>
              <a:rPr lang="en-US" sz="2000" dirty="0"/>
              <a:t>Traditionally, except for the energy limited units, the capacity is derated or unavailable because of partial or full failure of the unit. </a:t>
            </a:r>
          </a:p>
          <a:p>
            <a:r>
              <a:rPr lang="en-US" sz="2000" dirty="0"/>
              <a:t>With wind or solar, the unit may be perfectly healthy but capacity may not be available because of wind speed or solar insolation.</a:t>
            </a:r>
          </a:p>
          <a:p>
            <a:r>
              <a:rPr lang="en-US" sz="2000" dirty="0"/>
              <a:t>Although there may be sufficient energy generated by these units, the capacity may not be available when needed for load balancing.</a:t>
            </a:r>
          </a:p>
          <a:p>
            <a:r>
              <a:rPr lang="en-US" sz="2000" dirty="0"/>
              <a:t>Storage and demand flexibility may provide solution to this problem.</a:t>
            </a:r>
          </a:p>
          <a:p>
            <a:r>
              <a:rPr lang="en-US" sz="2000" dirty="0">
                <a:solidFill>
                  <a:srgbClr val="009900"/>
                </a:solidFill>
              </a:rPr>
              <a:t>Given a large penetration of such resources, can capacity-based resource adequacy planning work?</a:t>
            </a:r>
          </a:p>
        </p:txBody>
      </p:sp>
    </p:spTree>
    <p:extLst>
      <p:ext uri="{BB962C8B-B14F-4D97-AF65-F5344CB8AC3E}">
        <p14:creationId xmlns:p14="http://schemas.microsoft.com/office/powerpoint/2010/main" val="9645873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54DB0-CFCA-D7D0-EC2A-D1DF6D22D5C1}"/>
              </a:ext>
            </a:extLst>
          </p:cNvPr>
          <p:cNvSpPr>
            <a:spLocks noGrp="1"/>
          </p:cNvSpPr>
          <p:nvPr>
            <p:ph type="title"/>
          </p:nvPr>
        </p:nvSpPr>
        <p:spPr/>
        <p:txBody>
          <a:bodyPr/>
          <a:lstStyle/>
          <a:p>
            <a:r>
              <a:rPr lang="en-US" dirty="0"/>
              <a:t>Demand Flexibility</a:t>
            </a:r>
          </a:p>
        </p:txBody>
      </p:sp>
      <p:sp>
        <p:nvSpPr>
          <p:cNvPr id="3" name="Content Placeholder 2">
            <a:extLst>
              <a:ext uri="{FF2B5EF4-FFF2-40B4-BE49-F238E27FC236}">
                <a16:creationId xmlns:a16="http://schemas.microsoft.com/office/drawing/2014/main" id="{CEC3E00C-1582-103E-6447-B73F1E7E1FB2}"/>
              </a:ext>
            </a:extLst>
          </p:cNvPr>
          <p:cNvSpPr>
            <a:spLocks noGrp="1"/>
          </p:cNvSpPr>
          <p:nvPr>
            <p:ph idx="1"/>
          </p:nvPr>
        </p:nvSpPr>
        <p:spPr/>
        <p:txBody>
          <a:bodyPr/>
          <a:lstStyle/>
          <a:p>
            <a:r>
              <a:rPr lang="en-US" sz="2400" dirty="0"/>
              <a:t>To a certain extent demand can be modified to fit the generation available.</a:t>
            </a:r>
          </a:p>
          <a:p>
            <a:r>
              <a:rPr lang="en-US" sz="2400" dirty="0"/>
              <a:t>It can be either response to incentives or made by network</a:t>
            </a:r>
          </a:p>
          <a:p>
            <a:r>
              <a:rPr lang="en-US" sz="2400" dirty="0">
                <a:solidFill>
                  <a:srgbClr val="009900"/>
                </a:solidFill>
              </a:rPr>
              <a:t>What is the meaning of resource adequacy when demand can be modified to suit to the capacity available?</a:t>
            </a:r>
          </a:p>
          <a:p>
            <a:r>
              <a:rPr lang="en-US" sz="2400" dirty="0">
                <a:solidFill>
                  <a:srgbClr val="009900"/>
                </a:solidFill>
              </a:rPr>
              <a:t>How to you define ‘loss of load’ in the context of demand flexibility?</a:t>
            </a:r>
            <a:endParaRPr lang="en-US" sz="2400" dirty="0"/>
          </a:p>
          <a:p>
            <a:r>
              <a:rPr lang="en-US" sz="2400" dirty="0">
                <a:solidFill>
                  <a:srgbClr val="009900"/>
                </a:solidFill>
              </a:rPr>
              <a:t>What is the meaning of a target LOLE in the presence of demand flexibility?</a:t>
            </a:r>
          </a:p>
          <a:p>
            <a:pPr marL="0" indent="0">
              <a:buNone/>
            </a:pPr>
            <a:endParaRPr lang="en-US" dirty="0">
              <a:solidFill>
                <a:srgbClr val="009900"/>
              </a:solidFill>
            </a:endParaRPr>
          </a:p>
          <a:p>
            <a:pPr marL="0" indent="0">
              <a:buNone/>
            </a:pPr>
            <a:endParaRPr lang="en-US" dirty="0"/>
          </a:p>
        </p:txBody>
      </p:sp>
    </p:spTree>
    <p:extLst>
      <p:ext uri="{BB962C8B-B14F-4D97-AF65-F5344CB8AC3E}">
        <p14:creationId xmlns:p14="http://schemas.microsoft.com/office/powerpoint/2010/main" val="975355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97D73-652B-C963-0307-102C7F5AE896}"/>
              </a:ext>
            </a:extLst>
          </p:cNvPr>
          <p:cNvSpPr>
            <a:spLocks noGrp="1"/>
          </p:cNvSpPr>
          <p:nvPr>
            <p:ph type="title"/>
          </p:nvPr>
        </p:nvSpPr>
        <p:spPr/>
        <p:txBody>
          <a:bodyPr/>
          <a:lstStyle/>
          <a:p>
            <a:r>
              <a:rPr lang="en-US" dirty="0"/>
              <a:t>DERs at the Distribution Level</a:t>
            </a:r>
          </a:p>
        </p:txBody>
      </p:sp>
      <p:sp>
        <p:nvSpPr>
          <p:cNvPr id="3" name="Content Placeholder 2">
            <a:extLst>
              <a:ext uri="{FF2B5EF4-FFF2-40B4-BE49-F238E27FC236}">
                <a16:creationId xmlns:a16="http://schemas.microsoft.com/office/drawing/2014/main" id="{D9DA0BDD-00A3-FB37-10A7-052FF23D5046}"/>
              </a:ext>
            </a:extLst>
          </p:cNvPr>
          <p:cNvSpPr>
            <a:spLocks noGrp="1"/>
          </p:cNvSpPr>
          <p:nvPr>
            <p:ph idx="1"/>
          </p:nvPr>
        </p:nvSpPr>
        <p:spPr/>
        <p:txBody>
          <a:bodyPr/>
          <a:lstStyle/>
          <a:p>
            <a:r>
              <a:rPr lang="en-US" dirty="0"/>
              <a:t>Traditionally resource adequacy has been performed at the Generation and Transmission level or bulk power systems.</a:t>
            </a:r>
          </a:p>
          <a:p>
            <a:r>
              <a:rPr lang="en-US" dirty="0"/>
              <a:t>Distribution systems have been assumed to be the passive consumers of electricity.</a:t>
            </a:r>
          </a:p>
          <a:p>
            <a:r>
              <a:rPr lang="en-US" dirty="0">
                <a:solidFill>
                  <a:srgbClr val="009900"/>
                </a:solidFill>
              </a:rPr>
              <a:t>How do  DERs at the distribution level, participating in demand, change the resource adequacy planning?</a:t>
            </a:r>
          </a:p>
        </p:txBody>
      </p:sp>
    </p:spTree>
    <p:extLst>
      <p:ext uri="{BB962C8B-B14F-4D97-AF65-F5344CB8AC3E}">
        <p14:creationId xmlns:p14="http://schemas.microsoft.com/office/powerpoint/2010/main" val="17087911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6BC1D-493C-C7AB-9575-08A17E250348}"/>
              </a:ext>
            </a:extLst>
          </p:cNvPr>
          <p:cNvSpPr>
            <a:spLocks noGrp="1"/>
          </p:cNvSpPr>
          <p:nvPr>
            <p:ph type="title"/>
          </p:nvPr>
        </p:nvSpPr>
        <p:spPr>
          <a:xfrm>
            <a:off x="457200" y="152400"/>
            <a:ext cx="7543800" cy="1295400"/>
          </a:xfrm>
        </p:spPr>
        <p:txBody>
          <a:bodyPr/>
          <a:lstStyle/>
          <a:p>
            <a:r>
              <a:rPr lang="en-US" dirty="0"/>
              <a:t>DERs behind the meter</a:t>
            </a:r>
          </a:p>
        </p:txBody>
      </p:sp>
      <p:sp>
        <p:nvSpPr>
          <p:cNvPr id="3" name="Content Placeholder 2">
            <a:extLst>
              <a:ext uri="{FF2B5EF4-FFF2-40B4-BE49-F238E27FC236}">
                <a16:creationId xmlns:a16="http://schemas.microsoft.com/office/drawing/2014/main" id="{D6B69DFB-763E-D704-5B90-B3495F76DB77}"/>
              </a:ext>
            </a:extLst>
          </p:cNvPr>
          <p:cNvSpPr>
            <a:spLocks noGrp="1"/>
          </p:cNvSpPr>
          <p:nvPr>
            <p:ph idx="1"/>
          </p:nvPr>
        </p:nvSpPr>
        <p:spPr/>
        <p:txBody>
          <a:bodyPr/>
          <a:lstStyle/>
          <a:p>
            <a:r>
              <a:rPr lang="en-US" sz="2800" dirty="0"/>
              <a:t>Ultimately the reliability experienced by the customer is what is important. </a:t>
            </a:r>
          </a:p>
          <a:p>
            <a:r>
              <a:rPr lang="en-US" sz="2800" dirty="0"/>
              <a:t>With solar and storage behind the meter, customer participates in reliability it receives.</a:t>
            </a:r>
          </a:p>
          <a:p>
            <a:r>
              <a:rPr lang="en-US" sz="2800" dirty="0"/>
              <a:t>Adequacy planning at the ISO level may have less impact on the customer with DERs behind the meter.</a:t>
            </a:r>
          </a:p>
          <a:p>
            <a:r>
              <a:rPr lang="en-US" sz="2800" dirty="0">
                <a:solidFill>
                  <a:srgbClr val="009900"/>
                </a:solidFill>
              </a:rPr>
              <a:t>How does this customer participation in reliability improvement impacts the adequacy planning at the ISO level?</a:t>
            </a:r>
          </a:p>
          <a:p>
            <a:pPr marL="0" indent="0">
              <a:buNone/>
            </a:pPr>
            <a:endParaRPr lang="en-US" dirty="0"/>
          </a:p>
        </p:txBody>
      </p:sp>
    </p:spTree>
    <p:extLst>
      <p:ext uri="{BB962C8B-B14F-4D97-AF65-F5344CB8AC3E}">
        <p14:creationId xmlns:p14="http://schemas.microsoft.com/office/powerpoint/2010/main" val="2031276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186B9F-560E-8028-5F18-D3AC62079AB8}"/>
              </a:ext>
            </a:extLst>
          </p:cNvPr>
          <p:cNvSpPr>
            <a:spLocks noGrp="1"/>
          </p:cNvSpPr>
          <p:nvPr>
            <p:ph type="title"/>
          </p:nvPr>
        </p:nvSpPr>
        <p:spPr/>
        <p:txBody>
          <a:bodyPr/>
          <a:lstStyle/>
          <a:p>
            <a:r>
              <a:rPr lang="en-US" dirty="0"/>
              <a:t>Indices and how to use them</a:t>
            </a:r>
          </a:p>
        </p:txBody>
      </p:sp>
      <p:sp>
        <p:nvSpPr>
          <p:cNvPr id="3" name="Content Placeholder 2">
            <a:extLst>
              <a:ext uri="{FF2B5EF4-FFF2-40B4-BE49-F238E27FC236}">
                <a16:creationId xmlns:a16="http://schemas.microsoft.com/office/drawing/2014/main" id="{CB97A7EB-FBDE-2D9F-180E-FF4EB5E71F80}"/>
              </a:ext>
            </a:extLst>
          </p:cNvPr>
          <p:cNvSpPr>
            <a:spLocks noGrp="1"/>
          </p:cNvSpPr>
          <p:nvPr>
            <p:ph idx="1"/>
          </p:nvPr>
        </p:nvSpPr>
        <p:spPr/>
        <p:txBody>
          <a:bodyPr/>
          <a:lstStyle/>
          <a:p>
            <a:r>
              <a:rPr lang="en-US" dirty="0"/>
              <a:t>Is LOLE meaningful with variable energy resources and demand flexibility?</a:t>
            </a:r>
          </a:p>
          <a:p>
            <a:r>
              <a:rPr lang="en-US" dirty="0"/>
              <a:t>Does the traditional resource adequacy planning based on a target LOLE need to be revisited?</a:t>
            </a:r>
          </a:p>
          <a:p>
            <a:r>
              <a:rPr lang="en-US" dirty="0">
                <a:solidFill>
                  <a:srgbClr val="009900"/>
                </a:solidFill>
              </a:rPr>
              <a:t>With DERs at the distribution level and behind the meter, who is responsible for reliability?</a:t>
            </a:r>
          </a:p>
        </p:txBody>
      </p:sp>
    </p:spTree>
    <p:extLst>
      <p:ext uri="{BB962C8B-B14F-4D97-AF65-F5344CB8AC3E}">
        <p14:creationId xmlns:p14="http://schemas.microsoft.com/office/powerpoint/2010/main" val="4318358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E7A96-314A-B173-5530-659B66609107}"/>
              </a:ext>
            </a:extLst>
          </p:cNvPr>
          <p:cNvSpPr>
            <a:spLocks noGrp="1"/>
          </p:cNvSpPr>
          <p:nvPr>
            <p:ph type="title"/>
          </p:nvPr>
        </p:nvSpPr>
        <p:spPr/>
        <p:txBody>
          <a:bodyPr/>
          <a:lstStyle/>
          <a:p>
            <a:r>
              <a:rPr lang="en-US" dirty="0"/>
              <a:t>Tools</a:t>
            </a:r>
          </a:p>
        </p:txBody>
      </p:sp>
      <p:sp>
        <p:nvSpPr>
          <p:cNvPr id="3" name="Content Placeholder 2">
            <a:extLst>
              <a:ext uri="{FF2B5EF4-FFF2-40B4-BE49-F238E27FC236}">
                <a16:creationId xmlns:a16="http://schemas.microsoft.com/office/drawing/2014/main" id="{DF9FB987-08E1-856D-8D6C-DF434ACA24E7}"/>
              </a:ext>
            </a:extLst>
          </p:cNvPr>
          <p:cNvSpPr>
            <a:spLocks noGrp="1"/>
          </p:cNvSpPr>
          <p:nvPr>
            <p:ph idx="1"/>
          </p:nvPr>
        </p:nvSpPr>
        <p:spPr/>
        <p:txBody>
          <a:bodyPr/>
          <a:lstStyle/>
          <a:p>
            <a:r>
              <a:rPr lang="en-US" dirty="0"/>
              <a:t>With DERs and demand flexibility, sequential Monte Carlo, in principle, appears to be the logical tool for reliability evaluation?</a:t>
            </a:r>
          </a:p>
          <a:p>
            <a:r>
              <a:rPr lang="en-US" dirty="0"/>
              <a:t>Are there adequate commercial tools available for this purpose?</a:t>
            </a:r>
          </a:p>
        </p:txBody>
      </p:sp>
    </p:spTree>
    <p:extLst>
      <p:ext uri="{BB962C8B-B14F-4D97-AF65-F5344CB8AC3E}">
        <p14:creationId xmlns:p14="http://schemas.microsoft.com/office/powerpoint/2010/main" val="33747902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02FB52-B5C5-CAAC-3702-7EA1E1489956}"/>
              </a:ext>
            </a:extLst>
          </p:cNvPr>
          <p:cNvSpPr>
            <a:spLocks noGrp="1"/>
          </p:cNvSpPr>
          <p:nvPr>
            <p:ph type="title"/>
          </p:nvPr>
        </p:nvSpPr>
        <p:spPr/>
        <p:txBody>
          <a:bodyPr/>
          <a:lstStyle/>
          <a:p>
            <a:r>
              <a:rPr lang="en-US" dirty="0"/>
              <a:t>Miscellaneous</a:t>
            </a:r>
          </a:p>
        </p:txBody>
      </p:sp>
      <p:sp>
        <p:nvSpPr>
          <p:cNvPr id="3" name="Content Placeholder 2">
            <a:extLst>
              <a:ext uri="{FF2B5EF4-FFF2-40B4-BE49-F238E27FC236}">
                <a16:creationId xmlns:a16="http://schemas.microsoft.com/office/drawing/2014/main" id="{93E64640-9D14-0A94-6D06-0D88832AA8C6}"/>
              </a:ext>
            </a:extLst>
          </p:cNvPr>
          <p:cNvSpPr>
            <a:spLocks noGrp="1"/>
          </p:cNvSpPr>
          <p:nvPr>
            <p:ph idx="1"/>
          </p:nvPr>
        </p:nvSpPr>
        <p:spPr/>
        <p:txBody>
          <a:bodyPr/>
          <a:lstStyle/>
          <a:p>
            <a:r>
              <a:rPr lang="en-US" sz="2800" dirty="0"/>
              <a:t>With distribution and edge actively participating in reliability assurance, do the jurisdictions of entities like NERC need to be revisited?</a:t>
            </a:r>
          </a:p>
          <a:p>
            <a:r>
              <a:rPr lang="en-US" sz="2800" dirty="0"/>
              <a:t>There is NERC GAD data for traditional adequacy planning. There is need to data collection on DERs.</a:t>
            </a:r>
          </a:p>
          <a:p>
            <a:r>
              <a:rPr lang="en-US" sz="2800" dirty="0">
                <a:solidFill>
                  <a:srgbClr val="009900"/>
                </a:solidFill>
              </a:rPr>
              <a:t>How would distribution level participation and partial defection from grid impact resource availability at Grid level and ultimately impact reliability?</a:t>
            </a:r>
          </a:p>
          <a:p>
            <a:pPr marL="0" indent="0">
              <a:buNone/>
            </a:pPr>
            <a:endParaRPr lang="en-US" dirty="0"/>
          </a:p>
        </p:txBody>
      </p:sp>
    </p:spTree>
    <p:extLst>
      <p:ext uri="{BB962C8B-B14F-4D97-AF65-F5344CB8AC3E}">
        <p14:creationId xmlns:p14="http://schemas.microsoft.com/office/powerpoint/2010/main" val="502397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Capacity Adequacy Planning in PJM</a:t>
            </a:r>
          </a:p>
        </p:txBody>
      </p:sp>
      <p:sp>
        <p:nvSpPr>
          <p:cNvPr id="3" name="Content Placeholder 2"/>
          <p:cNvSpPr>
            <a:spLocks noGrp="1"/>
          </p:cNvSpPr>
          <p:nvPr>
            <p:ph idx="1"/>
          </p:nvPr>
        </p:nvSpPr>
        <p:spPr/>
        <p:txBody>
          <a:bodyPr/>
          <a:lstStyle/>
          <a:p>
            <a:r>
              <a:rPr lang="en-US" dirty="0"/>
              <a:t>One occurrence in ten year is the basis for determining PJM’s required Installed Reserve Margin (IRM). </a:t>
            </a:r>
          </a:p>
          <a:p>
            <a:r>
              <a:rPr lang="en-US" dirty="0"/>
              <a:t>The generation adequacy standard PJM is based on Section 1 of the </a:t>
            </a:r>
            <a:r>
              <a:rPr lang="en-US" dirty="0" err="1"/>
              <a:t>ReliabilityFirst</a:t>
            </a:r>
            <a:r>
              <a:rPr lang="en-US" dirty="0"/>
              <a:t>  Reliability Principles and Standards2,</a:t>
            </a:r>
          </a:p>
        </p:txBody>
      </p:sp>
    </p:spTree>
    <p:extLst>
      <p:ext uri="{BB962C8B-B14F-4D97-AF65-F5344CB8AC3E}">
        <p14:creationId xmlns:p14="http://schemas.microsoft.com/office/powerpoint/2010/main" val="1899556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Capacity Adequacy Planning in PJM</a:t>
            </a:r>
          </a:p>
        </p:txBody>
      </p:sp>
      <p:sp>
        <p:nvSpPr>
          <p:cNvPr id="3" name="Content Placeholder 2"/>
          <p:cNvSpPr>
            <a:spLocks noGrp="1"/>
          </p:cNvSpPr>
          <p:nvPr>
            <p:ph idx="1"/>
          </p:nvPr>
        </p:nvSpPr>
        <p:spPr/>
        <p:txBody>
          <a:bodyPr/>
          <a:lstStyle/>
          <a:p>
            <a:pPr marL="0" indent="0">
              <a:buNone/>
            </a:pPr>
            <a:r>
              <a:rPr lang="en-US" dirty="0"/>
              <a:t>“</a:t>
            </a:r>
            <a:r>
              <a:rPr lang="en-US" sz="2000" dirty="0"/>
              <a:t>Sufficient megawatt generating capacity shall be installed to ensure that in each year for the </a:t>
            </a:r>
            <a:r>
              <a:rPr lang="en-US" sz="2000" dirty="0" err="1"/>
              <a:t>ReliabilityFirst</a:t>
            </a:r>
            <a:r>
              <a:rPr lang="en-US" sz="2000" dirty="0"/>
              <a:t> system the probability of occurrence of load exceeding the available generating capacity shall not be greater, on the average, than one day in ten years. Among the factors to be considered in the calculation of the probability are the characteristics of the loads, the probability of error in load forecast, the scheduled maintenance requirements for generating units, the forced outage rates of generating units, limited energy capacity, the effects of connections to other pools, and network transfer capabilities within the </a:t>
            </a:r>
            <a:r>
              <a:rPr lang="en-US" sz="2000" dirty="0" err="1"/>
              <a:t>ReliabilityFirst</a:t>
            </a:r>
            <a:r>
              <a:rPr lang="en-US" sz="2000" dirty="0"/>
              <a:t> systems.”</a:t>
            </a:r>
          </a:p>
          <a:p>
            <a:pPr marL="0" indent="0">
              <a:buNone/>
            </a:pPr>
            <a:endParaRPr lang="en-US" sz="2000" dirty="0"/>
          </a:p>
          <a:p>
            <a:pPr marL="0" indent="0">
              <a:buNone/>
            </a:pPr>
            <a:r>
              <a:rPr lang="en-US" sz="1600" i="1" dirty="0"/>
              <a:t>Copied from </a:t>
            </a:r>
            <a:r>
              <a:rPr lang="en-US" sz="1600" i="1" dirty="0" err="1"/>
              <a:t>ReliabilityFirst</a:t>
            </a:r>
            <a:endParaRPr lang="en-US" sz="1600" i="1" dirty="0"/>
          </a:p>
        </p:txBody>
      </p:sp>
    </p:spTree>
    <p:extLst>
      <p:ext uri="{BB962C8B-B14F-4D97-AF65-F5344CB8AC3E}">
        <p14:creationId xmlns:p14="http://schemas.microsoft.com/office/powerpoint/2010/main" val="1387884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Capacity Adequacy Planning in PJM</a:t>
            </a:r>
            <a:r>
              <a:rPr lang="en-US" baseline="30000" dirty="0"/>
              <a:t>*</a:t>
            </a:r>
            <a:endParaRPr lang="en-US" dirty="0"/>
          </a:p>
        </p:txBody>
      </p:sp>
      <p:sp>
        <p:nvSpPr>
          <p:cNvPr id="3" name="Content Placeholder 2"/>
          <p:cNvSpPr>
            <a:spLocks noGrp="1"/>
          </p:cNvSpPr>
          <p:nvPr>
            <p:ph idx="1"/>
          </p:nvPr>
        </p:nvSpPr>
        <p:spPr/>
        <p:txBody>
          <a:bodyPr/>
          <a:lstStyle/>
          <a:p>
            <a:r>
              <a:rPr lang="en-US" sz="2800" dirty="0">
                <a:latin typeface="Arial Narrow" panose="020B0606020202030204" pitchFamily="34" charset="0"/>
              </a:rPr>
              <a:t>The criterion 1 in 10  applied uniformly across the entire PJM region regardless of NERC reliability council boundaries. </a:t>
            </a:r>
          </a:p>
          <a:p>
            <a:r>
              <a:rPr lang="en-US" sz="2800" dirty="0">
                <a:latin typeface="Arial Narrow" panose="020B0606020202030204" pitchFamily="34" charset="0"/>
              </a:rPr>
              <a:t>The Reserve Requirement Study is performed annually by Resource Adequacy Department at PJM with extensive stakeholder review through the PJM Committee structure. </a:t>
            </a:r>
          </a:p>
          <a:p>
            <a:r>
              <a:rPr lang="en-US" sz="2800" dirty="0">
                <a:latin typeface="Arial Narrow" panose="020B0606020202030204" pitchFamily="34" charset="0"/>
              </a:rPr>
              <a:t>The IRM ultimately recommended by the Committees and approved by the PJM Board.</a:t>
            </a:r>
          </a:p>
          <a:p>
            <a:pPr marL="0" indent="0">
              <a:buNone/>
            </a:pPr>
            <a:endParaRPr lang="en-US" dirty="0"/>
          </a:p>
        </p:txBody>
      </p:sp>
      <p:sp>
        <p:nvSpPr>
          <p:cNvPr id="4" name="Footer Placeholder 3"/>
          <p:cNvSpPr>
            <a:spLocks noGrp="1"/>
          </p:cNvSpPr>
          <p:nvPr>
            <p:ph type="ftr" sz="quarter" idx="11"/>
          </p:nvPr>
        </p:nvSpPr>
        <p:spPr>
          <a:xfrm>
            <a:off x="533400" y="5562600"/>
            <a:ext cx="7909550" cy="1219200"/>
          </a:xfrm>
        </p:spPr>
        <p:txBody>
          <a:bodyPr/>
          <a:lstStyle/>
          <a:p>
            <a:r>
              <a:rPr lang="en-US" altLang="en-US" sz="1400" b="1" dirty="0"/>
              <a:t>*Extracted from “</a:t>
            </a:r>
            <a:r>
              <a:rPr lang="en-US" sz="1400" b="1" dirty="0"/>
              <a:t>PJM Generation Adequacy Analysis: Technical Methods”, Resource Adequacy Planning Department PJM Interconnection, L.L.C. October 2003</a:t>
            </a:r>
          </a:p>
          <a:p>
            <a:pPr algn="l"/>
            <a:endParaRPr lang="en-US" altLang="en-US" sz="1600" b="1" dirty="0"/>
          </a:p>
        </p:txBody>
      </p:sp>
    </p:spTree>
    <p:extLst>
      <p:ext uri="{BB962C8B-B14F-4D97-AF65-F5344CB8AC3E}">
        <p14:creationId xmlns:p14="http://schemas.microsoft.com/office/powerpoint/2010/main" val="2701613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Capacity Adequacy Planning in PJM</a:t>
            </a:r>
          </a:p>
        </p:txBody>
      </p:sp>
      <p:sp>
        <p:nvSpPr>
          <p:cNvPr id="3" name="Content Placeholder 2"/>
          <p:cNvSpPr>
            <a:spLocks noGrp="1"/>
          </p:cNvSpPr>
          <p:nvPr>
            <p:ph idx="1"/>
          </p:nvPr>
        </p:nvSpPr>
        <p:spPr/>
        <p:txBody>
          <a:bodyPr/>
          <a:lstStyle/>
          <a:p>
            <a:r>
              <a:rPr lang="en-US" sz="2800" dirty="0">
                <a:latin typeface="Arial Narrow" panose="020B0606020202030204" pitchFamily="34" charset="0"/>
              </a:rPr>
              <a:t>Approval by the Board is based on consideration of the analytical results and application of engineering judgment to reflect the influence of factors not explicitly considered in the analysis.</a:t>
            </a:r>
          </a:p>
          <a:p>
            <a:r>
              <a:rPr lang="en-US" sz="3200" dirty="0">
                <a:latin typeface="Arial Narrow" panose="020B0606020202030204" pitchFamily="34" charset="0"/>
              </a:rPr>
              <a:t> PRISM (Probabilistic Reliability Index Study Model) is the computer application used by PJM to calculate reliability indices to determine installed capacity reserve requirements.</a:t>
            </a:r>
            <a:endParaRPr lang="en-US" dirty="0"/>
          </a:p>
          <a:p>
            <a:endParaRPr lang="en-US" dirty="0"/>
          </a:p>
        </p:txBody>
      </p:sp>
    </p:spTree>
    <p:extLst>
      <p:ext uri="{BB962C8B-B14F-4D97-AF65-F5344CB8AC3E}">
        <p14:creationId xmlns:p14="http://schemas.microsoft.com/office/powerpoint/2010/main" val="2055454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 ADEQUACY PLANNING IN NE-ISO</a:t>
            </a:r>
          </a:p>
        </p:txBody>
      </p:sp>
      <p:sp>
        <p:nvSpPr>
          <p:cNvPr id="3" name="Content Placeholder 2"/>
          <p:cNvSpPr>
            <a:spLocks noGrp="1"/>
          </p:cNvSpPr>
          <p:nvPr>
            <p:ph idx="1"/>
          </p:nvPr>
        </p:nvSpPr>
        <p:spPr/>
        <p:txBody>
          <a:bodyPr/>
          <a:lstStyle/>
          <a:p>
            <a:r>
              <a:rPr lang="en-US" dirty="0"/>
              <a:t>For Forward Capacity Market (FCM), ISO New England Inc. (ISO-NE) conducts a Forward Capacity Auction (FCA) three years in advance of each Capacity Commitment Period (CCP). </a:t>
            </a:r>
          </a:p>
          <a:p>
            <a:r>
              <a:rPr lang="en-US" dirty="0"/>
              <a:t>The ICR is the minimum level of capacity required to meet the reliability requirements. </a:t>
            </a:r>
          </a:p>
        </p:txBody>
      </p:sp>
      <p:sp>
        <p:nvSpPr>
          <p:cNvPr id="4" name="Footer Placeholder 3"/>
          <p:cNvSpPr>
            <a:spLocks noGrp="1"/>
          </p:cNvSpPr>
          <p:nvPr>
            <p:ph type="ftr" sz="quarter" idx="11"/>
          </p:nvPr>
        </p:nvSpPr>
        <p:spPr>
          <a:xfrm>
            <a:off x="609600" y="5486400"/>
            <a:ext cx="8272555" cy="457200"/>
          </a:xfrm>
        </p:spPr>
        <p:txBody>
          <a:bodyPr/>
          <a:lstStyle/>
          <a:p>
            <a:r>
              <a:rPr lang="en-US" altLang="en-US" sz="1200" b="1" dirty="0"/>
              <a:t>Extracted from: </a:t>
            </a:r>
            <a:r>
              <a:rPr lang="en-US" sz="1200" b="1" dirty="0"/>
              <a:t>ISO New England Installed Capacity Requirement, Local Sourcing Requirements, and Capacity Requirement Values for the System-Wide Capacity Demand Curve for the 2019/20 Capacity Commitment Period </a:t>
            </a:r>
            <a:endParaRPr lang="en-US" altLang="en-US" sz="1200" b="1" dirty="0"/>
          </a:p>
        </p:txBody>
      </p:sp>
    </p:spTree>
    <p:extLst>
      <p:ext uri="{BB962C8B-B14F-4D97-AF65-F5344CB8AC3E}">
        <p14:creationId xmlns:p14="http://schemas.microsoft.com/office/powerpoint/2010/main" val="3352281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Reliability Standards for New England Area Bulk Power Supply </a:t>
            </a:r>
          </a:p>
        </p:txBody>
      </p:sp>
      <p:sp>
        <p:nvSpPr>
          <p:cNvPr id="3" name="Content Placeholder 2"/>
          <p:cNvSpPr>
            <a:spLocks noGrp="1"/>
          </p:cNvSpPr>
          <p:nvPr>
            <p:ph idx="1"/>
          </p:nvPr>
        </p:nvSpPr>
        <p:spPr/>
        <p:txBody>
          <a:bodyPr/>
          <a:lstStyle/>
          <a:p>
            <a:pPr marL="0" indent="0">
              <a:buNone/>
            </a:pPr>
            <a:r>
              <a:rPr lang="en-US" dirty="0"/>
              <a:t>“</a:t>
            </a:r>
            <a:r>
              <a:rPr lang="en-US" sz="2800" dirty="0"/>
              <a:t>Resources will be planned and installed in such a manner that, after due allowance for the factors enumerated below, the probability of disconnecting non-interruptible customers due to resource deficiency, on the average, will be no more than once in ten years. Compliance with this criterion shall be evaluated probabilistically, such that the loss of load expectation (LOLE) of disconnecting non-interruptible customers due to resource deficiencies shall be, on average, no more than 0.1 day per year.”</a:t>
            </a:r>
          </a:p>
        </p:txBody>
      </p:sp>
    </p:spTree>
    <p:extLst>
      <p:ext uri="{BB962C8B-B14F-4D97-AF65-F5344CB8AC3E}">
        <p14:creationId xmlns:p14="http://schemas.microsoft.com/office/powerpoint/2010/main" val="2856999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660B1-D442-754D-2B98-10C00853402A}"/>
              </a:ext>
            </a:extLst>
          </p:cNvPr>
          <p:cNvSpPr>
            <a:spLocks noGrp="1"/>
          </p:cNvSpPr>
          <p:nvPr>
            <p:ph type="title"/>
          </p:nvPr>
        </p:nvSpPr>
        <p:spPr/>
        <p:txBody>
          <a:bodyPr/>
          <a:lstStyle/>
          <a:p>
            <a:r>
              <a:rPr lang="en-US" dirty="0"/>
              <a:t>Power System Reliability Indices</a:t>
            </a:r>
          </a:p>
        </p:txBody>
      </p:sp>
      <p:sp>
        <p:nvSpPr>
          <p:cNvPr id="3" name="Content Placeholder 2">
            <a:extLst>
              <a:ext uri="{FF2B5EF4-FFF2-40B4-BE49-F238E27FC236}">
                <a16:creationId xmlns:a16="http://schemas.microsoft.com/office/drawing/2014/main" id="{EEF74E25-A133-FB01-9C9D-082452F2E5C6}"/>
              </a:ext>
            </a:extLst>
          </p:cNvPr>
          <p:cNvSpPr>
            <a:spLocks noGrp="1"/>
          </p:cNvSpPr>
          <p:nvPr>
            <p:ph idx="1"/>
          </p:nvPr>
        </p:nvSpPr>
        <p:spPr/>
        <p:txBody>
          <a:bodyPr/>
          <a:lstStyle/>
          <a:p>
            <a:r>
              <a:rPr lang="en-US" sz="2000" dirty="0"/>
              <a:t>Traditionally LOLE, also called LOLE daily is calculated based on daily peak loads only, </a:t>
            </a:r>
            <a:r>
              <a:rPr lang="en-US" sz="2000" dirty="0" err="1"/>
              <a:t>ie</a:t>
            </a:r>
            <a:r>
              <a:rPr lang="en-US" sz="2000" dirty="0"/>
              <a:t>, it is number of days on which peak was not satisfied.</a:t>
            </a:r>
          </a:p>
          <a:p>
            <a:r>
              <a:rPr lang="en-US" sz="2000" dirty="0"/>
              <a:t>It has been extended by some utilities as the number of days on which load was not satisfied any hour of the day.</a:t>
            </a:r>
          </a:p>
          <a:p>
            <a:r>
              <a:rPr lang="en-US" sz="2000" dirty="0"/>
              <a:t>LOLE hourly measures the number of loss of load hours per year.</a:t>
            </a:r>
          </a:p>
          <a:p>
            <a:r>
              <a:rPr lang="en-US" sz="2000" dirty="0"/>
              <a:t>Neither measures the depth of loss of load which can be measured by Expected Energy not Served.</a:t>
            </a:r>
          </a:p>
          <a:p>
            <a:r>
              <a:rPr lang="en-US" sz="2000" dirty="0"/>
              <a:t>Frequency and duration indices have also been proposed.</a:t>
            </a:r>
          </a:p>
          <a:p>
            <a:r>
              <a:rPr lang="en-US" sz="2000" dirty="0"/>
              <a:t>However, currently LOLE daily appears to be the index predominantly used by ISOs such as NYISO,PJM and ISO-NE.</a:t>
            </a:r>
          </a:p>
        </p:txBody>
      </p:sp>
    </p:spTree>
    <p:extLst>
      <p:ext uri="{BB962C8B-B14F-4D97-AF65-F5344CB8AC3E}">
        <p14:creationId xmlns:p14="http://schemas.microsoft.com/office/powerpoint/2010/main" val="31637464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55745-70B4-058E-18C2-5C8E561C529A}"/>
              </a:ext>
            </a:extLst>
          </p:cNvPr>
          <p:cNvSpPr>
            <a:spLocks noGrp="1"/>
          </p:cNvSpPr>
          <p:nvPr>
            <p:ph type="title"/>
          </p:nvPr>
        </p:nvSpPr>
        <p:spPr/>
        <p:txBody>
          <a:bodyPr/>
          <a:lstStyle/>
          <a:p>
            <a:r>
              <a:rPr lang="en-US" dirty="0"/>
              <a:t>Game Changers</a:t>
            </a:r>
          </a:p>
        </p:txBody>
      </p:sp>
      <p:sp>
        <p:nvSpPr>
          <p:cNvPr id="3" name="Content Placeholder 2">
            <a:extLst>
              <a:ext uri="{FF2B5EF4-FFF2-40B4-BE49-F238E27FC236}">
                <a16:creationId xmlns:a16="http://schemas.microsoft.com/office/drawing/2014/main" id="{AC91DE9E-97C9-6C7D-FF72-D5F3D2BE6524}"/>
              </a:ext>
            </a:extLst>
          </p:cNvPr>
          <p:cNvSpPr>
            <a:spLocks noGrp="1"/>
          </p:cNvSpPr>
          <p:nvPr>
            <p:ph idx="1"/>
          </p:nvPr>
        </p:nvSpPr>
        <p:spPr/>
        <p:txBody>
          <a:bodyPr/>
          <a:lstStyle/>
          <a:p>
            <a:r>
              <a:rPr lang="en-US" dirty="0"/>
              <a:t>Variable Energy Resources – wind and solar.</a:t>
            </a:r>
          </a:p>
          <a:p>
            <a:r>
              <a:rPr lang="en-US" dirty="0"/>
              <a:t>Storage</a:t>
            </a:r>
          </a:p>
          <a:p>
            <a:r>
              <a:rPr lang="en-US" dirty="0"/>
              <a:t>Demand Flexibility options</a:t>
            </a:r>
          </a:p>
          <a:p>
            <a:r>
              <a:rPr lang="en-US" dirty="0"/>
              <a:t>DERs at the Distribution level</a:t>
            </a:r>
          </a:p>
          <a:p>
            <a:r>
              <a:rPr lang="en-US" dirty="0"/>
              <a:t>DERs behind the meter</a:t>
            </a:r>
          </a:p>
          <a:p>
            <a:r>
              <a:rPr lang="en-US" dirty="0"/>
              <a:t>Energy vs Capacity Planning</a:t>
            </a:r>
          </a:p>
          <a:p>
            <a:endParaRPr lang="en-US" dirty="0"/>
          </a:p>
          <a:p>
            <a:pPr marL="0" indent="0">
              <a:buNone/>
            </a:pPr>
            <a:endParaRPr lang="en-US" dirty="0"/>
          </a:p>
        </p:txBody>
      </p:sp>
    </p:spTree>
    <p:extLst>
      <p:ext uri="{BB962C8B-B14F-4D97-AF65-F5344CB8AC3E}">
        <p14:creationId xmlns:p14="http://schemas.microsoft.com/office/powerpoint/2010/main" val="1942232122"/>
      </p:ext>
    </p:extLst>
  </p:cSld>
  <p:clrMapOvr>
    <a:masterClrMapping/>
  </p:clrMapOvr>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Network</Template>
  <TotalTime>10924</TotalTime>
  <Words>1308</Words>
  <Application>Microsoft Macintosh PowerPoint</Application>
  <PresentationFormat>On-screen Show (4:3)</PresentationFormat>
  <Paragraphs>92</Paragraphs>
  <Slides>16</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Arial Narrow</vt:lpstr>
      <vt:lpstr>Wingdings</vt:lpstr>
      <vt:lpstr>Network</vt:lpstr>
      <vt:lpstr>PowerPoint Presentation</vt:lpstr>
      <vt:lpstr>Capacity Adequacy Planning in PJM</vt:lpstr>
      <vt:lpstr>Capacity Adequacy Planning in PJM</vt:lpstr>
      <vt:lpstr>Capacity Adequacy Planning in PJM*</vt:lpstr>
      <vt:lpstr>Capacity Adequacy Planning in PJM</vt:lpstr>
      <vt:lpstr>RESOURCE ADEQUACY PLANNING IN NE-ISO</vt:lpstr>
      <vt:lpstr>Reliability Standards for New England Area Bulk Power Supply </vt:lpstr>
      <vt:lpstr>Power System Reliability Indices</vt:lpstr>
      <vt:lpstr>Game Changers</vt:lpstr>
      <vt:lpstr>Variable Energy Resources – wind and solar. </vt:lpstr>
      <vt:lpstr>Demand Flexibility</vt:lpstr>
      <vt:lpstr>DERs at the Distribution Level</vt:lpstr>
      <vt:lpstr>DERs behind the meter</vt:lpstr>
      <vt:lpstr>Indices and how to use them</vt:lpstr>
      <vt:lpstr>Tools</vt:lpstr>
      <vt:lpstr>Miscellaneous</vt:lpstr>
    </vt:vector>
  </TitlesOfParts>
  <Company>Texas A&amp;M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N-Area Reliability Program (NARP)</dc:title>
  <dc:creator>Panida Jirutitijaroen</dc:creator>
  <cp:lastModifiedBy>Singh, Chanan</cp:lastModifiedBy>
  <cp:revision>158</cp:revision>
  <cp:lastPrinted>2014-12-17T15:17:40Z</cp:lastPrinted>
  <dcterms:created xsi:type="dcterms:W3CDTF">2006-04-10T17:19:33Z</dcterms:created>
  <dcterms:modified xsi:type="dcterms:W3CDTF">2022-10-21T00:57:03Z</dcterms:modified>
</cp:coreProperties>
</file>